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  <p:sldMasterId id="2147483809" r:id="rId2"/>
    <p:sldMasterId id="2147483828" r:id="rId3"/>
  </p:sldMasterIdLst>
  <p:notesMasterIdLst>
    <p:notesMasterId r:id="rId28"/>
  </p:notesMasterIdLst>
  <p:handoutMasterIdLst>
    <p:handoutMasterId r:id="rId29"/>
  </p:handoutMasterIdLst>
  <p:sldIdLst>
    <p:sldId id="508" r:id="rId4"/>
    <p:sldId id="690" r:id="rId5"/>
    <p:sldId id="769" r:id="rId6"/>
    <p:sldId id="797" r:id="rId7"/>
    <p:sldId id="825" r:id="rId8"/>
    <p:sldId id="826" r:id="rId9"/>
    <p:sldId id="830" r:id="rId10"/>
    <p:sldId id="829" r:id="rId11"/>
    <p:sldId id="828" r:id="rId12"/>
    <p:sldId id="761" r:id="rId13"/>
    <p:sldId id="800" r:id="rId14"/>
    <p:sldId id="799" r:id="rId15"/>
    <p:sldId id="771" r:id="rId16"/>
    <p:sldId id="807" r:id="rId17"/>
    <p:sldId id="806" r:id="rId18"/>
    <p:sldId id="837" r:id="rId19"/>
    <p:sldId id="782" r:id="rId20"/>
    <p:sldId id="786" r:id="rId21"/>
    <p:sldId id="788" r:id="rId22"/>
    <p:sldId id="831" r:id="rId23"/>
    <p:sldId id="832" r:id="rId24"/>
    <p:sldId id="835" r:id="rId25"/>
    <p:sldId id="836" r:id="rId26"/>
    <p:sldId id="730" r:id="rId2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cept_Readme" id="{D4E4108F-8D52-C24F-BD48-C5B3E3415B20}">
          <p14:sldIdLst/>
        </p14:section>
        <p14:section name="Presentation" id="{F50E7A29-14EC-A74C-8115-EFF96D771BD2}">
          <p14:sldIdLst>
            <p14:sldId id="508"/>
            <p14:sldId id="690"/>
            <p14:sldId id="769"/>
            <p14:sldId id="797"/>
            <p14:sldId id="825"/>
            <p14:sldId id="826"/>
            <p14:sldId id="830"/>
            <p14:sldId id="829"/>
            <p14:sldId id="828"/>
            <p14:sldId id="761"/>
            <p14:sldId id="800"/>
            <p14:sldId id="799"/>
            <p14:sldId id="771"/>
            <p14:sldId id="807"/>
            <p14:sldId id="806"/>
            <p14:sldId id="837"/>
            <p14:sldId id="782"/>
            <p14:sldId id="786"/>
            <p14:sldId id="788"/>
            <p14:sldId id="831"/>
            <p14:sldId id="832"/>
            <p14:sldId id="835"/>
            <p14:sldId id="836"/>
            <p14:sldId id="7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159">
          <p15:clr>
            <a:srgbClr val="A4A3A4"/>
          </p15:clr>
        </p15:guide>
        <p15:guide id="4" orient="horz" pos="20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8CBAD"/>
    <a:srgbClr val="FF6699"/>
    <a:srgbClr val="BFBFBF"/>
    <a:srgbClr val="00B0F0"/>
    <a:srgbClr val="FF9900"/>
    <a:srgbClr val="29B1AE"/>
    <a:srgbClr val="0000FF"/>
    <a:srgbClr val="71B9F5"/>
    <a:srgbClr val="4C7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8" autoAdjust="0"/>
    <p:restoredTop sz="96083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776" y="192"/>
      </p:cViewPr>
      <p:guideLst>
        <p:guide orient="horz" pos="2432"/>
        <p:guide pos="3863"/>
        <p:guide orient="horz" pos="2159"/>
        <p:guide orient="horz" pos="2092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648" y="7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C1FF-F84E-443D-8DB0-68B10DC58399}" type="doc">
      <dgm:prSet loTypeId="urn:microsoft.com/office/officeart/2005/8/layout/vList3" loCatId="picture" qsTypeId="urn:microsoft.com/office/officeart/2005/8/quickstyle/simple1" qsCatId="simple" csTypeId="urn:microsoft.com/office/officeart/2005/8/colors/accent6_1" csCatId="accent6" phldr="1"/>
      <dgm:spPr/>
    </dgm:pt>
    <dgm:pt modelId="{20C8B309-8637-4487-885B-CE918A5DD056}">
      <dgm:prSet phldrT="[텍스트]"/>
      <dgm:spPr/>
      <dgm:t>
        <a:bodyPr/>
        <a:lstStyle/>
        <a:p>
          <a:pPr latinLnBrk="1"/>
          <a:r>
            <a:rPr lang="en-US" altLang="ko-KR" dirty="0"/>
            <a:t> </a:t>
          </a:r>
          <a:endParaRPr lang="ko-KR" altLang="en-US" dirty="0"/>
        </a:p>
      </dgm:t>
    </dgm:pt>
    <dgm:pt modelId="{490F695B-1F24-437D-BA50-494FC14A8804}" type="parTrans" cxnId="{B9BC63DD-309E-4EF8-B87A-557020ADF0E8}">
      <dgm:prSet/>
      <dgm:spPr/>
      <dgm:t>
        <a:bodyPr/>
        <a:lstStyle/>
        <a:p>
          <a:pPr latinLnBrk="1"/>
          <a:endParaRPr lang="ko-KR" altLang="en-US"/>
        </a:p>
      </dgm:t>
    </dgm:pt>
    <dgm:pt modelId="{5B57A3B4-DCEA-4701-A567-71AD0DFF0EDF}" type="sibTrans" cxnId="{B9BC63DD-309E-4EF8-B87A-557020ADF0E8}">
      <dgm:prSet/>
      <dgm:spPr/>
      <dgm:t>
        <a:bodyPr/>
        <a:lstStyle/>
        <a:p>
          <a:pPr latinLnBrk="1"/>
          <a:endParaRPr lang="ko-KR" altLang="en-US"/>
        </a:p>
      </dgm:t>
    </dgm:pt>
    <dgm:pt modelId="{A3741030-A2CA-43AA-A800-673C2236C683}">
      <dgm:prSet phldrT="[텍스트]"/>
      <dgm:spPr/>
      <dgm:t>
        <a:bodyPr/>
        <a:lstStyle/>
        <a:p>
          <a:pPr latinLnBrk="1"/>
          <a:r>
            <a:rPr lang="en-US" altLang="ko-KR" dirty="0"/>
            <a:t> </a:t>
          </a:r>
          <a:endParaRPr lang="ko-KR" altLang="en-US" dirty="0"/>
        </a:p>
      </dgm:t>
    </dgm:pt>
    <dgm:pt modelId="{AF55DBF1-6597-43CB-B52C-7B1CBE282C16}" type="parTrans" cxnId="{2F217F46-034E-4A0F-8E25-65BA97C5BFCE}">
      <dgm:prSet/>
      <dgm:spPr/>
      <dgm:t>
        <a:bodyPr/>
        <a:lstStyle/>
        <a:p>
          <a:pPr latinLnBrk="1"/>
          <a:endParaRPr lang="ko-KR" altLang="en-US"/>
        </a:p>
      </dgm:t>
    </dgm:pt>
    <dgm:pt modelId="{95A38FED-A47B-4F45-9AE2-C1CCC54932EA}" type="sibTrans" cxnId="{2F217F46-034E-4A0F-8E25-65BA97C5BFCE}">
      <dgm:prSet/>
      <dgm:spPr/>
      <dgm:t>
        <a:bodyPr/>
        <a:lstStyle/>
        <a:p>
          <a:pPr latinLnBrk="1"/>
          <a:endParaRPr lang="ko-KR" altLang="en-US"/>
        </a:p>
      </dgm:t>
    </dgm:pt>
    <dgm:pt modelId="{151E6350-A2DD-47E3-88E3-7E438EB75843}">
      <dgm:prSet phldrT="[텍스트]"/>
      <dgm:spPr/>
      <dgm:t>
        <a:bodyPr/>
        <a:lstStyle/>
        <a:p>
          <a:pPr latinLnBrk="1"/>
          <a:r>
            <a:rPr lang="en-US" altLang="ko-KR" dirty="0"/>
            <a:t> </a:t>
          </a:r>
          <a:endParaRPr lang="ko-KR" altLang="en-US" dirty="0"/>
        </a:p>
      </dgm:t>
    </dgm:pt>
    <dgm:pt modelId="{2F094F47-D2D1-4515-B85E-206E5BBA6B09}" type="parTrans" cxnId="{1ED2539E-2CBC-4532-8384-B36D52F49DA7}">
      <dgm:prSet/>
      <dgm:spPr/>
      <dgm:t>
        <a:bodyPr/>
        <a:lstStyle/>
        <a:p>
          <a:pPr latinLnBrk="1"/>
          <a:endParaRPr lang="ko-KR" altLang="en-US"/>
        </a:p>
      </dgm:t>
    </dgm:pt>
    <dgm:pt modelId="{866F6F19-D849-453A-AE38-33188449FBC1}" type="sibTrans" cxnId="{1ED2539E-2CBC-4532-8384-B36D52F49DA7}">
      <dgm:prSet/>
      <dgm:spPr/>
      <dgm:t>
        <a:bodyPr/>
        <a:lstStyle/>
        <a:p>
          <a:pPr latinLnBrk="1"/>
          <a:endParaRPr lang="ko-KR" altLang="en-US"/>
        </a:p>
      </dgm:t>
    </dgm:pt>
    <dgm:pt modelId="{06E63987-0C21-4373-9C3B-309823276224}" type="pres">
      <dgm:prSet presAssocID="{D33DC1FF-F84E-443D-8DB0-68B10DC58399}" presName="linearFlow" presStyleCnt="0">
        <dgm:presLayoutVars>
          <dgm:dir/>
          <dgm:resizeHandles val="exact"/>
        </dgm:presLayoutVars>
      </dgm:prSet>
      <dgm:spPr/>
    </dgm:pt>
    <dgm:pt modelId="{C740529B-BC4C-4F5F-93A4-4F59A388FB01}" type="pres">
      <dgm:prSet presAssocID="{20C8B309-8637-4487-885B-CE918A5DD056}" presName="composite" presStyleCnt="0"/>
      <dgm:spPr/>
    </dgm:pt>
    <dgm:pt modelId="{C450B4FF-858E-4510-9CFD-14F3634CB426}" type="pres">
      <dgm:prSet presAssocID="{20C8B309-8637-4487-885B-CE918A5DD056}" presName="imgShp" presStyleLbl="fgImgPlace1" presStyleIdx="0" presStyleCnt="3"/>
      <dgm:spPr/>
    </dgm:pt>
    <dgm:pt modelId="{C4CC323B-C266-457F-AAB7-538F79F06826}" type="pres">
      <dgm:prSet presAssocID="{20C8B309-8637-4487-885B-CE918A5DD056}" presName="txShp" presStyleLbl="node1" presStyleIdx="0" presStyleCnt="3" custScaleX="106135">
        <dgm:presLayoutVars>
          <dgm:bulletEnabled val="1"/>
        </dgm:presLayoutVars>
      </dgm:prSet>
      <dgm:spPr/>
    </dgm:pt>
    <dgm:pt modelId="{E8471064-2078-4744-9E80-F57C81CDB2FF}" type="pres">
      <dgm:prSet presAssocID="{5B57A3B4-DCEA-4701-A567-71AD0DFF0EDF}" presName="spacing" presStyleCnt="0"/>
      <dgm:spPr/>
    </dgm:pt>
    <dgm:pt modelId="{50FF8E9B-A4C7-45F6-B40F-E85E52B5EAA6}" type="pres">
      <dgm:prSet presAssocID="{A3741030-A2CA-43AA-A800-673C2236C683}" presName="composite" presStyleCnt="0"/>
      <dgm:spPr/>
    </dgm:pt>
    <dgm:pt modelId="{370AFCFC-0957-4A2B-AE4B-58C526ABCBD3}" type="pres">
      <dgm:prSet presAssocID="{A3741030-A2CA-43AA-A800-673C2236C683}" presName="imgShp" presStyleLbl="fgImgPlace1" presStyleIdx="1" presStyleCnt="3"/>
      <dgm:spPr/>
    </dgm:pt>
    <dgm:pt modelId="{9BC44ECA-9A93-4694-BEDC-EE4583DC35B8}" type="pres">
      <dgm:prSet presAssocID="{A3741030-A2CA-43AA-A800-673C2236C683}" presName="txShp" presStyleLbl="node1" presStyleIdx="1" presStyleCnt="3" custScaleX="106135">
        <dgm:presLayoutVars>
          <dgm:bulletEnabled val="1"/>
        </dgm:presLayoutVars>
      </dgm:prSet>
      <dgm:spPr/>
    </dgm:pt>
    <dgm:pt modelId="{553DCA2C-450B-4B77-ACA7-48EA2370E8F3}" type="pres">
      <dgm:prSet presAssocID="{95A38FED-A47B-4F45-9AE2-C1CCC54932EA}" presName="spacing" presStyleCnt="0"/>
      <dgm:spPr/>
    </dgm:pt>
    <dgm:pt modelId="{9044339B-0D64-47AC-A31C-E203CC972CC7}" type="pres">
      <dgm:prSet presAssocID="{151E6350-A2DD-47E3-88E3-7E438EB75843}" presName="composite" presStyleCnt="0"/>
      <dgm:spPr/>
    </dgm:pt>
    <dgm:pt modelId="{F3BAA513-EC45-49D8-9435-4BB06F3EA349}" type="pres">
      <dgm:prSet presAssocID="{151E6350-A2DD-47E3-88E3-7E438EB75843}" presName="imgShp" presStyleLbl="fgImgPlace1" presStyleIdx="2" presStyleCnt="3"/>
      <dgm:spPr/>
    </dgm:pt>
    <dgm:pt modelId="{702ECB70-9D5E-437D-A173-1A2AEDD719D2}" type="pres">
      <dgm:prSet presAssocID="{151E6350-A2DD-47E3-88E3-7E438EB75843}" presName="txShp" presStyleLbl="node1" presStyleIdx="2" presStyleCnt="3" custScaleX="106135">
        <dgm:presLayoutVars>
          <dgm:bulletEnabled val="1"/>
        </dgm:presLayoutVars>
      </dgm:prSet>
      <dgm:spPr/>
    </dgm:pt>
  </dgm:ptLst>
  <dgm:cxnLst>
    <dgm:cxn modelId="{765D153C-260E-414A-81F8-1F5C4443D0F6}" type="presOf" srcId="{20C8B309-8637-4487-885B-CE918A5DD056}" destId="{C4CC323B-C266-457F-AAB7-538F79F06826}" srcOrd="0" destOrd="0" presId="urn:microsoft.com/office/officeart/2005/8/layout/vList3"/>
    <dgm:cxn modelId="{2F217F46-034E-4A0F-8E25-65BA97C5BFCE}" srcId="{D33DC1FF-F84E-443D-8DB0-68B10DC58399}" destId="{A3741030-A2CA-43AA-A800-673C2236C683}" srcOrd="1" destOrd="0" parTransId="{AF55DBF1-6597-43CB-B52C-7B1CBE282C16}" sibTransId="{95A38FED-A47B-4F45-9AE2-C1CCC54932EA}"/>
    <dgm:cxn modelId="{1ED2539E-2CBC-4532-8384-B36D52F49DA7}" srcId="{D33DC1FF-F84E-443D-8DB0-68B10DC58399}" destId="{151E6350-A2DD-47E3-88E3-7E438EB75843}" srcOrd="2" destOrd="0" parTransId="{2F094F47-D2D1-4515-B85E-206E5BBA6B09}" sibTransId="{866F6F19-D849-453A-AE38-33188449FBC1}"/>
    <dgm:cxn modelId="{8B747CA1-412F-4502-8009-D16B396BC3EA}" type="presOf" srcId="{D33DC1FF-F84E-443D-8DB0-68B10DC58399}" destId="{06E63987-0C21-4373-9C3B-309823276224}" srcOrd="0" destOrd="0" presId="urn:microsoft.com/office/officeart/2005/8/layout/vList3"/>
    <dgm:cxn modelId="{1DC8B6CD-BA1B-4F24-857E-4249B4FA8777}" type="presOf" srcId="{151E6350-A2DD-47E3-88E3-7E438EB75843}" destId="{702ECB70-9D5E-437D-A173-1A2AEDD719D2}" srcOrd="0" destOrd="0" presId="urn:microsoft.com/office/officeart/2005/8/layout/vList3"/>
    <dgm:cxn modelId="{A70A23DB-B2FF-484E-99AE-2DFDF5DCDE33}" type="presOf" srcId="{A3741030-A2CA-43AA-A800-673C2236C683}" destId="{9BC44ECA-9A93-4694-BEDC-EE4583DC35B8}" srcOrd="0" destOrd="0" presId="urn:microsoft.com/office/officeart/2005/8/layout/vList3"/>
    <dgm:cxn modelId="{B9BC63DD-309E-4EF8-B87A-557020ADF0E8}" srcId="{D33DC1FF-F84E-443D-8DB0-68B10DC58399}" destId="{20C8B309-8637-4487-885B-CE918A5DD056}" srcOrd="0" destOrd="0" parTransId="{490F695B-1F24-437D-BA50-494FC14A8804}" sibTransId="{5B57A3B4-DCEA-4701-A567-71AD0DFF0EDF}"/>
    <dgm:cxn modelId="{B5830077-E7D7-407D-9916-70DEC255AE28}" type="presParOf" srcId="{06E63987-0C21-4373-9C3B-309823276224}" destId="{C740529B-BC4C-4F5F-93A4-4F59A388FB01}" srcOrd="0" destOrd="0" presId="urn:microsoft.com/office/officeart/2005/8/layout/vList3"/>
    <dgm:cxn modelId="{9E5F4746-FB7B-41B9-AC1B-8BBDA1D5FFA5}" type="presParOf" srcId="{C740529B-BC4C-4F5F-93A4-4F59A388FB01}" destId="{C450B4FF-858E-4510-9CFD-14F3634CB426}" srcOrd="0" destOrd="0" presId="urn:microsoft.com/office/officeart/2005/8/layout/vList3"/>
    <dgm:cxn modelId="{68E41E14-6197-453B-AC06-3CFE53A36FD4}" type="presParOf" srcId="{C740529B-BC4C-4F5F-93A4-4F59A388FB01}" destId="{C4CC323B-C266-457F-AAB7-538F79F06826}" srcOrd="1" destOrd="0" presId="urn:microsoft.com/office/officeart/2005/8/layout/vList3"/>
    <dgm:cxn modelId="{6027AD48-142F-4B75-89E3-AA164FE60A58}" type="presParOf" srcId="{06E63987-0C21-4373-9C3B-309823276224}" destId="{E8471064-2078-4744-9E80-F57C81CDB2FF}" srcOrd="1" destOrd="0" presId="urn:microsoft.com/office/officeart/2005/8/layout/vList3"/>
    <dgm:cxn modelId="{7F82A7EA-2318-4C13-84C8-E13E72D7243C}" type="presParOf" srcId="{06E63987-0C21-4373-9C3B-309823276224}" destId="{50FF8E9B-A4C7-45F6-B40F-E85E52B5EAA6}" srcOrd="2" destOrd="0" presId="urn:microsoft.com/office/officeart/2005/8/layout/vList3"/>
    <dgm:cxn modelId="{DFF6AA64-C96C-4420-8777-63FDED649F0C}" type="presParOf" srcId="{50FF8E9B-A4C7-45F6-B40F-E85E52B5EAA6}" destId="{370AFCFC-0957-4A2B-AE4B-58C526ABCBD3}" srcOrd="0" destOrd="0" presId="urn:microsoft.com/office/officeart/2005/8/layout/vList3"/>
    <dgm:cxn modelId="{ED89F882-E352-4B34-9D2A-05374923E9A4}" type="presParOf" srcId="{50FF8E9B-A4C7-45F6-B40F-E85E52B5EAA6}" destId="{9BC44ECA-9A93-4694-BEDC-EE4583DC35B8}" srcOrd="1" destOrd="0" presId="urn:microsoft.com/office/officeart/2005/8/layout/vList3"/>
    <dgm:cxn modelId="{87B9B033-2D30-4217-BE75-674F2ED856F2}" type="presParOf" srcId="{06E63987-0C21-4373-9C3B-309823276224}" destId="{553DCA2C-450B-4B77-ACA7-48EA2370E8F3}" srcOrd="3" destOrd="0" presId="urn:microsoft.com/office/officeart/2005/8/layout/vList3"/>
    <dgm:cxn modelId="{5712ABDB-2A94-4148-9606-569BBD71D660}" type="presParOf" srcId="{06E63987-0C21-4373-9C3B-309823276224}" destId="{9044339B-0D64-47AC-A31C-E203CC972CC7}" srcOrd="4" destOrd="0" presId="urn:microsoft.com/office/officeart/2005/8/layout/vList3"/>
    <dgm:cxn modelId="{162A7BF7-C84A-4783-9C84-689079E5AEA8}" type="presParOf" srcId="{9044339B-0D64-47AC-A31C-E203CC972CC7}" destId="{F3BAA513-EC45-49D8-9435-4BB06F3EA349}" srcOrd="0" destOrd="0" presId="urn:microsoft.com/office/officeart/2005/8/layout/vList3"/>
    <dgm:cxn modelId="{45EFC4D7-A66D-457D-BFC2-4C92B4D88589}" type="presParOf" srcId="{9044339B-0D64-47AC-A31C-E203CC972CC7}" destId="{702ECB70-9D5E-437D-A173-1A2AEDD719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C323B-C266-457F-AAB7-538F79F06826}">
      <dsp:nvSpPr>
        <dsp:cNvPr id="0" name=""/>
        <dsp:cNvSpPr/>
      </dsp:nvSpPr>
      <dsp:spPr>
        <a:xfrm rot="10800000">
          <a:off x="2058284" y="489"/>
          <a:ext cx="9134208" cy="114618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37" tIns="205740" rIns="384048" bIns="205740" numCol="1" spcCol="1270" anchor="ctr" anchorCtr="0">
          <a:noAutofit/>
        </a:bodyPr>
        <a:lstStyle/>
        <a:p>
          <a:pPr marL="0" lvl="0" indent="0" algn="ctr" defTabSz="2400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400" kern="1200" dirty="0"/>
            <a:t> </a:t>
          </a:r>
          <a:endParaRPr lang="ko-KR" altLang="en-US" sz="5400" kern="1200" dirty="0"/>
        </a:p>
      </dsp:txBody>
      <dsp:txXfrm rot="10800000">
        <a:off x="2344830" y="489"/>
        <a:ext cx="8847662" cy="1146186"/>
      </dsp:txXfrm>
    </dsp:sp>
    <dsp:sp modelId="{C450B4FF-858E-4510-9CFD-14F3634CB426}">
      <dsp:nvSpPr>
        <dsp:cNvPr id="0" name=""/>
        <dsp:cNvSpPr/>
      </dsp:nvSpPr>
      <dsp:spPr>
        <a:xfrm>
          <a:off x="1749186" y="489"/>
          <a:ext cx="1146186" cy="1146186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44ECA-9A93-4694-BEDC-EE4583DC35B8}">
      <dsp:nvSpPr>
        <dsp:cNvPr id="0" name=""/>
        <dsp:cNvSpPr/>
      </dsp:nvSpPr>
      <dsp:spPr>
        <a:xfrm rot="10800000">
          <a:off x="2058284" y="1433223"/>
          <a:ext cx="9134208" cy="114618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37" tIns="205740" rIns="384048" bIns="205740" numCol="1" spcCol="1270" anchor="ctr" anchorCtr="0">
          <a:noAutofit/>
        </a:bodyPr>
        <a:lstStyle/>
        <a:p>
          <a:pPr marL="0" lvl="0" indent="0" algn="ctr" defTabSz="2400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400" kern="1200" dirty="0"/>
            <a:t> </a:t>
          </a:r>
          <a:endParaRPr lang="ko-KR" altLang="en-US" sz="5400" kern="1200" dirty="0"/>
        </a:p>
      </dsp:txBody>
      <dsp:txXfrm rot="10800000">
        <a:off x="2344830" y="1433223"/>
        <a:ext cx="8847662" cy="1146186"/>
      </dsp:txXfrm>
    </dsp:sp>
    <dsp:sp modelId="{370AFCFC-0957-4A2B-AE4B-58C526ABCBD3}">
      <dsp:nvSpPr>
        <dsp:cNvPr id="0" name=""/>
        <dsp:cNvSpPr/>
      </dsp:nvSpPr>
      <dsp:spPr>
        <a:xfrm>
          <a:off x="1749186" y="1433223"/>
          <a:ext cx="1146186" cy="1146186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ECB70-9D5E-437D-A173-1A2AEDD719D2}">
      <dsp:nvSpPr>
        <dsp:cNvPr id="0" name=""/>
        <dsp:cNvSpPr/>
      </dsp:nvSpPr>
      <dsp:spPr>
        <a:xfrm rot="10800000">
          <a:off x="2058284" y="2865957"/>
          <a:ext cx="9134208" cy="114618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5437" tIns="205740" rIns="384048" bIns="205740" numCol="1" spcCol="1270" anchor="ctr" anchorCtr="0">
          <a:noAutofit/>
        </a:bodyPr>
        <a:lstStyle/>
        <a:p>
          <a:pPr marL="0" lvl="0" indent="0" algn="ctr" defTabSz="2400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5400" kern="1200" dirty="0"/>
            <a:t> </a:t>
          </a:r>
          <a:endParaRPr lang="ko-KR" altLang="en-US" sz="5400" kern="1200" dirty="0"/>
        </a:p>
      </dsp:txBody>
      <dsp:txXfrm rot="10800000">
        <a:off x="2344830" y="2865957"/>
        <a:ext cx="8847662" cy="1146186"/>
      </dsp:txXfrm>
    </dsp:sp>
    <dsp:sp modelId="{F3BAA513-EC45-49D8-9435-4BB06F3EA349}">
      <dsp:nvSpPr>
        <dsp:cNvPr id="0" name=""/>
        <dsp:cNvSpPr/>
      </dsp:nvSpPr>
      <dsp:spPr>
        <a:xfrm>
          <a:off x="1749186" y="2865957"/>
          <a:ext cx="1146186" cy="1146186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7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300"/>
            </a:lvl1pPr>
          </a:lstStyle>
          <a:p>
            <a:fld id="{F129428B-5C55-4E2F-90CE-89169BB93B79}" type="datetimeFigureOut">
              <a:rPr lang="ko-KR" altLang="en-US" smtClean="0"/>
              <a:t>2024. 8. 29.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7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300"/>
            </a:lvl1pPr>
          </a:lstStyle>
          <a:p>
            <a:fld id="{20DE513C-5E9E-4C4C-8B03-EE0260E7E2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990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7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300"/>
            </a:lvl1pPr>
          </a:lstStyle>
          <a:p>
            <a:fld id="{344847AB-3B75-FF4A-B0A2-6BEB5C2F7506}" type="datetimeFigureOut">
              <a:rPr lang="en-US" smtClean="0"/>
              <a:pPr/>
              <a:t>8/29/24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3"/>
            <a:ext cx="7941310" cy="2676585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7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300"/>
            </a:lvl1pPr>
          </a:lstStyle>
          <a:p>
            <a:fld id="{0DB9A84A-733A-0C47-AC2B-F0C70F83A7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2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4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DB9A84A-733A-0C47-AC2B-F0C70F83A7E9}" type="slidenum">
              <a:rPr lang="en-US"/>
              <a:pPr lvl="0"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8.gi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8.gif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8.gi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국립환경과학원</a:t>
            </a:r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0" y="21631"/>
            <a:ext cx="3548180" cy="536494"/>
          </a:xfrm>
          <a:prstGeom prst="rect">
            <a:avLst/>
          </a:prstGeom>
        </p:spPr>
      </p:pic>
      <p:grpSp>
        <p:nvGrpSpPr>
          <p:cNvPr id="23" name="그룹 22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81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7" name="그룹 16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41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 contrast="-15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95210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9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54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1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520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4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760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668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순서도: 문서 15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7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8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국립환경과학원</a:t>
            </a:r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0" y="21631"/>
            <a:ext cx="3548180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제  목</a:t>
            </a:r>
          </a:p>
        </p:txBody>
      </p:sp>
      <p:sp>
        <p:nvSpPr>
          <p:cNvPr id="1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grpSp>
        <p:nvGrpSpPr>
          <p:cNvPr id="17" name="그룹 16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58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제  목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56790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13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CBE9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56790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36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05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789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16883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984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1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87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842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22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 contrast="-15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56790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3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CBE9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grpSp>
        <p:nvGrpSpPr>
          <p:cNvPr id="22" name="그룹 2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7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255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65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" name="그룹 5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681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450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9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순서도: 문서 15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7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7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국립환경과학원</a:t>
            </a:r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0" y="21631"/>
            <a:ext cx="3548180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8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제  목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831732" y="6577360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61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CBE9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831732" y="6577360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43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22" name="그룹 2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65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951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417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16883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14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5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5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76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895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 contrast="-15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58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356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956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6" name="그룹 15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7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140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" name="그룹 5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395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086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551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순서도: 문서 15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7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6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16883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10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그룹 16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그룹 12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9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51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24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64" r:id="rId2"/>
    <p:sldLayoutId id="2147483755" r:id="rId3"/>
    <p:sldLayoutId id="2147483808" r:id="rId4"/>
    <p:sldLayoutId id="2147483766" r:id="rId5"/>
    <p:sldLayoutId id="2147483802" r:id="rId6"/>
    <p:sldLayoutId id="2147483799" r:id="rId7"/>
    <p:sldLayoutId id="2147483803" r:id="rId8"/>
    <p:sldLayoutId id="2147483752" r:id="rId9"/>
    <p:sldLayoutId id="2147483804" r:id="rId10"/>
    <p:sldLayoutId id="2147483800" r:id="rId11"/>
    <p:sldLayoutId id="2147483805" r:id="rId12"/>
    <p:sldLayoutId id="2147483736" r:id="rId13"/>
    <p:sldLayoutId id="2147483768" r:id="rId14"/>
    <p:sldLayoutId id="2147483769" r:id="rId15"/>
    <p:sldLayoutId id="2147483767" r:id="rId16"/>
    <p:sldLayoutId id="2147483770" r:id="rId17"/>
    <p:sldLayoutId id="2147483753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8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1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gif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74.gif"/><Relationship Id="rId5" Type="http://schemas.openxmlformats.org/officeDocument/2006/relationships/image" Target="../media/image68.png"/><Relationship Id="rId15" Type="http://schemas.openxmlformats.org/officeDocument/2006/relationships/image" Target="../media/image78.gif"/><Relationship Id="rId10" Type="http://schemas.openxmlformats.org/officeDocument/2006/relationships/image" Target="../media/image73.gif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gif"/><Relationship Id="rId7" Type="http://schemas.openxmlformats.org/officeDocument/2006/relationships/image" Target="../media/image84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81.gif"/><Relationship Id="rId9" Type="http://schemas.openxmlformats.org/officeDocument/2006/relationships/image" Target="../media/image8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ti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9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8" descr="bg_icon_2.png">
            <a:extLst>
              <a:ext uri="{FF2B5EF4-FFF2-40B4-BE49-F238E27FC236}">
                <a16:creationId xmlns:a16="http://schemas.microsoft.com/office/drawing/2014/main" id="{E50D1B28-A838-E340-BFC7-11B9311E5D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4FC3E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697" y="1783843"/>
            <a:ext cx="579634" cy="564380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6637136" y="4923938"/>
            <a:ext cx="1801405" cy="679359"/>
            <a:chOff x="6580594" y="4688502"/>
            <a:chExt cx="2234959" cy="842865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1642" y1="14857" x2="21642" y2="14857"/>
                          <a14:foregroundMark x1="73881" y1="37143" x2="73881" y2="37143"/>
                          <a14:foregroundMark x1="90672" y1="36000" x2="90672" y2="36000"/>
                          <a14:foregroundMark x1="69030" y1="54857" x2="69030" y2="54857"/>
                          <a14:foregroundMark x1="52985" y1="38857" x2="52985" y2="38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706" y="4688502"/>
              <a:ext cx="1113847" cy="72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4263" y1="56061" x2="24263" y2="56061"/>
                          <a14:foregroundMark x1="36054" y1="49242" x2="36054" y2="49242"/>
                          <a14:foregroundMark x1="61678" y1="45455" x2="61678" y2="45455"/>
                          <a14:foregroundMark x1="85261" y1="44697" x2="85261" y2="446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594" y="5027666"/>
              <a:ext cx="1678036" cy="50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63048" y="4339238"/>
            <a:ext cx="11227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u="sng" spc="-6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Kyunghwa</a:t>
            </a:r>
            <a:r>
              <a:rPr lang="en-US" altLang="ko-KR" b="1" u="sng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Lee</a:t>
            </a:r>
            <a:r>
              <a:rPr lang="en-US" altLang="ko-KR" b="1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, </a:t>
            </a:r>
            <a:r>
              <a:rPr lang="en-US" altLang="ko-KR" b="1" spc="-6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Jaehoon</a:t>
            </a:r>
            <a:r>
              <a:rPr lang="en-US" altLang="ko-KR" b="1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Jeong, Goo Kim, </a:t>
            </a:r>
            <a:r>
              <a:rPr lang="en-US" altLang="ko-KR" b="1" spc="-6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Minseok</a:t>
            </a:r>
            <a:r>
              <a:rPr lang="en-US" altLang="ko-KR" b="1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Nam, </a:t>
            </a:r>
          </a:p>
          <a:p>
            <a:r>
              <a:rPr lang="en-US" altLang="ko-KR" b="1" spc="-6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Jeonghyeon</a:t>
            </a:r>
            <a:r>
              <a:rPr lang="en-US" altLang="ko-KR" b="1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Seo, </a:t>
            </a:r>
            <a:r>
              <a:rPr lang="en-US" altLang="ko-KR" b="1" spc="-6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Mijeong</a:t>
            </a:r>
            <a:r>
              <a:rPr lang="en-US" altLang="ko-KR" b="1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Kim, Dongwon Lee</a:t>
            </a:r>
          </a:p>
          <a:p>
            <a:r>
              <a:rPr lang="en-US" altLang="ko-KR" b="1" spc="-6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Myung Soo Yoo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8F911-9833-B847-B079-6E214E133707}"/>
              </a:ext>
            </a:extLst>
          </p:cNvPr>
          <p:cNvSpPr txBox="1"/>
          <p:nvPr/>
        </p:nvSpPr>
        <p:spPr>
          <a:xfrm>
            <a:off x="322313" y="1139070"/>
            <a:ext cx="10892855" cy="1846659"/>
          </a:xfrm>
          <a:prstGeom prst="rect">
            <a:avLst/>
          </a:prstGeom>
          <a:noFill/>
          <a:effectLst>
            <a:outerShdw blurRad="127000" dist="114300" dir="2700000" algn="ctr" rotWithShape="0">
              <a:srgbClr val="000000">
                <a:alpha val="22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5400" b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tillium Light" charset="0"/>
              </a:defRPr>
            </a:lvl1pPr>
          </a:lstStyle>
          <a:p>
            <a:pPr algn="ctr"/>
            <a:r>
              <a:rPr lang="en-US" altLang="ko-KR" sz="4000" spc="-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 and Future Plans </a:t>
            </a:r>
          </a:p>
          <a:p>
            <a:pPr algn="ctr"/>
            <a:r>
              <a:rPr lang="en-US" altLang="ko-KR" sz="4000" spc="-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Geostationary Environment Monitoring Spectrometer (GEMS) Operations</a:t>
            </a:r>
          </a:p>
        </p:txBody>
      </p:sp>
      <p:pic>
        <p:nvPicPr>
          <p:cNvPr id="2" name="그림 1" descr="환경위성센터_대표PPT_v10_영어_활용부분만 - PowerPoint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23827" r="27272" b="69877"/>
          <a:stretch/>
        </p:blipFill>
        <p:spPr>
          <a:xfrm>
            <a:off x="6825574" y="35926"/>
            <a:ext cx="5274733" cy="605255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 rot="2700000">
            <a:off x="9648244" y="4384190"/>
            <a:ext cx="441622" cy="1079496"/>
            <a:chOff x="5330537" y="4825685"/>
            <a:chExt cx="561995" cy="1373735"/>
          </a:xfrm>
        </p:grpSpPr>
        <p:sp>
          <p:nvSpPr>
            <p:cNvPr id="14" name="직사각형 13"/>
            <p:cNvSpPr/>
            <p:nvPr/>
          </p:nvSpPr>
          <p:spPr>
            <a:xfrm>
              <a:off x="5440300" y="5864538"/>
              <a:ext cx="452232" cy="33488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cxnSp>
          <p:nvCxnSpPr>
            <p:cNvPr id="15" name="직선 연결선 14"/>
            <p:cNvCxnSpPr>
              <a:stCxn id="14" idx="0"/>
            </p:cNvCxnSpPr>
            <p:nvPr/>
          </p:nvCxnSpPr>
          <p:spPr>
            <a:xfrm rot="18900000" flipV="1">
              <a:off x="5610164" y="5728732"/>
              <a:ext cx="264999" cy="49341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5535561" y="5645291"/>
              <a:ext cx="146636" cy="226289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직사각형 16"/>
            <p:cNvSpPr/>
            <p:nvPr/>
          </p:nvSpPr>
          <p:spPr>
            <a:xfrm rot="16200000">
              <a:off x="5258233" y="5034729"/>
              <a:ext cx="816370" cy="398281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5467276" y="5444385"/>
              <a:ext cx="39828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5458544" y="5225167"/>
              <a:ext cx="39828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5467276" y="5023414"/>
              <a:ext cx="39828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직사각형 20"/>
            <p:cNvSpPr/>
            <p:nvPr/>
          </p:nvSpPr>
          <p:spPr>
            <a:xfrm>
              <a:off x="5330537" y="5864539"/>
              <a:ext cx="115200" cy="120625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330537" y="5986690"/>
              <a:ext cx="115200" cy="120625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6697" y="3170499"/>
            <a:ext cx="653803" cy="6538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2411" y="0"/>
            <a:ext cx="7586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2024 TEMPO/GEMS Joint Science </a:t>
            </a:r>
            <a:r>
              <a:rPr lang="en-US" altLang="ko-KR" sz="16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Team Workshop</a:t>
            </a:r>
            <a:endParaRPr lang="en-US" altLang="ko-KR" sz="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6602" y="5463743"/>
            <a:ext cx="5985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Environmental Satellite Center (ESC)</a:t>
            </a:r>
          </a:p>
          <a:p>
            <a:r>
              <a:rPr lang="en-US" altLang="ko-KR" sz="7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 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Climate and Air Quality Research Department</a:t>
            </a:r>
          </a:p>
          <a:p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National Institute of Environmental Research (NIER)</a:t>
            </a:r>
            <a:endParaRPr lang="en-US" altLang="ko-KR" sz="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9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90" y="2322660"/>
            <a:ext cx="4212000" cy="210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2279935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Telemetry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19" y="1875665"/>
            <a:ext cx="9845285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Seasonal &amp; stable variability meets requirements</a:t>
            </a:r>
          </a:p>
        </p:txBody>
      </p:sp>
      <p:pic>
        <p:nvPicPr>
          <p:cNvPr id="13" name="내용 개체 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90" y="4521404"/>
            <a:ext cx="4211904" cy="2105952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5507239" y="2510368"/>
            <a:ext cx="2967486" cy="1736371"/>
            <a:chOff x="1587261" y="1535919"/>
            <a:chExt cx="4876800" cy="2853572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5"/>
            <a:srcRect l="18712" t="27169" r="22499" b="9326"/>
            <a:stretch/>
          </p:blipFill>
          <p:spPr>
            <a:xfrm>
              <a:off x="1587261" y="1535919"/>
              <a:ext cx="4876800" cy="2853572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3694307" y="1933790"/>
              <a:ext cx="534554" cy="203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748177" y="4534070"/>
            <a:ext cx="2485610" cy="1958103"/>
            <a:chOff x="7667680" y="3413707"/>
            <a:chExt cx="3620694" cy="2852295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6"/>
            <a:srcRect l="27197" t="22833" r="28182" b="12273"/>
            <a:stretch/>
          </p:blipFill>
          <p:spPr>
            <a:xfrm>
              <a:off x="7667680" y="3413707"/>
              <a:ext cx="3620694" cy="2852295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9677248" y="5688607"/>
              <a:ext cx="685951" cy="1949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8233787" y="3065999"/>
            <a:ext cx="3017543" cy="903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Variability of the Charge-coupled device (CCD) temperature is &lt; 0.3 °C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46981" y="2298621"/>
            <a:ext cx="10852030" cy="210595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646981" y="4521405"/>
            <a:ext cx="10852030" cy="210595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8233787" y="4842609"/>
            <a:ext cx="3017543" cy="146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Focal plane electronics (FPE)  temperature meets the criteria of -35°C to +65°C, but it has gradually increased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42701" y="4194206"/>
            <a:ext cx="1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BATC</a:t>
            </a:r>
            <a:endParaRPr lang="ko-KR" altLang="en-US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42701" y="6424733"/>
            <a:ext cx="1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BATC</a:t>
            </a:r>
            <a:endParaRPr lang="ko-KR" altLang="en-US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74" y="416518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1810" y="416518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9274" y="635181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81810" y="634828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94" y="2454744"/>
            <a:ext cx="3981600" cy="1990800"/>
          </a:xfrm>
          <a:prstGeom prst="rect">
            <a:avLst/>
          </a:prstGeom>
        </p:spPr>
      </p:pic>
      <p:pic>
        <p:nvPicPr>
          <p:cNvPr id="50" name="내용 개체 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94" y="4443944"/>
            <a:ext cx="3981599" cy="1990800"/>
          </a:xfrm>
          <a:prstGeom prst="rect">
            <a:avLst/>
          </a:prstGeom>
        </p:spPr>
      </p:pic>
      <p:pic>
        <p:nvPicPr>
          <p:cNvPr id="51" name="내용 개체 틀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34" y="2463370"/>
            <a:ext cx="3981599" cy="1990800"/>
          </a:xfrm>
          <a:prstGeom prst="rect">
            <a:avLst/>
          </a:prstGeom>
        </p:spPr>
      </p:pic>
      <p:pic>
        <p:nvPicPr>
          <p:cNvPr id="52" name="내용 개체 틀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34" y="4452570"/>
            <a:ext cx="3981599" cy="1990800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7"/>
          <a:srcRect l="23104" t="16319" r="23233" b="12984"/>
          <a:stretch/>
        </p:blipFill>
        <p:spPr>
          <a:xfrm>
            <a:off x="756466" y="4440057"/>
            <a:ext cx="2479154" cy="1769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1260" y="234731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01260" y="436646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05029" y="234731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05029" y="436646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2279935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Telemetry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19" y="1875665"/>
            <a:ext cx="9845285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Stable temperature for the telescope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3642438" y="2363451"/>
            <a:ext cx="298174" cy="268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3642438" y="4374455"/>
            <a:ext cx="298174" cy="268847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7641937" y="2363451"/>
            <a:ext cx="298174" cy="2688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7641937" y="4374455"/>
            <a:ext cx="298174" cy="2688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756466" y="6209772"/>
            <a:ext cx="1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BATC</a:t>
            </a:r>
            <a:endParaRPr lang="ko-KR" altLang="en-US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46981" y="2298621"/>
            <a:ext cx="10852030" cy="420624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47222" y="2428838"/>
            <a:ext cx="2367979" cy="1988519"/>
            <a:chOff x="679851" y="2522060"/>
            <a:chExt cx="3079630" cy="2586130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8"/>
            <a:srcRect l="28553" t="22553" r="29868" b="12988"/>
            <a:stretch/>
          </p:blipFill>
          <p:spPr>
            <a:xfrm>
              <a:off x="679851" y="2522060"/>
              <a:ext cx="3079630" cy="2586130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779623" y="2948332"/>
              <a:ext cx="252000" cy="21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692730" y="2778670"/>
            <a:ext cx="1222997" cy="2421208"/>
            <a:chOff x="-1495717" y="1596299"/>
            <a:chExt cx="1070768" cy="2119837"/>
          </a:xfrm>
        </p:grpSpPr>
        <p:sp>
          <p:nvSpPr>
            <p:cNvPr id="41" name="직사각형 40"/>
            <p:cNvSpPr/>
            <p:nvPr/>
          </p:nvSpPr>
          <p:spPr>
            <a:xfrm>
              <a:off x="-1400772" y="1829586"/>
              <a:ext cx="160136" cy="144386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-584631" y="1596299"/>
              <a:ext cx="159682" cy="14397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-674186" y="3577021"/>
              <a:ext cx="154291" cy="13911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-1495717" y="3265201"/>
              <a:ext cx="159682" cy="14397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892505" y="420448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23626" y="4200961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92505" y="620171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23626" y="619818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91357" y="620171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722478" y="619818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91357" y="421394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722478" y="4210422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91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86" y="4452901"/>
            <a:ext cx="3981600" cy="1990800"/>
          </a:xfrm>
          <a:prstGeom prst="rect">
            <a:avLst/>
          </a:prstGeom>
        </p:spPr>
      </p:pic>
      <p:pic>
        <p:nvPicPr>
          <p:cNvPr id="28" name="내용 개체 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86" y="2461051"/>
            <a:ext cx="3983700" cy="1991850"/>
          </a:xfrm>
          <a:prstGeom prst="rect">
            <a:avLst/>
          </a:prstGeom>
        </p:spPr>
      </p:pic>
      <p:pic>
        <p:nvPicPr>
          <p:cNvPr id="36" name="내용 개체 틀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86" y="2461051"/>
            <a:ext cx="3981600" cy="1990800"/>
          </a:xfrm>
          <a:prstGeom prst="rect">
            <a:avLst/>
          </a:prstGeom>
        </p:spPr>
      </p:pic>
      <p:pic>
        <p:nvPicPr>
          <p:cNvPr id="38" name="내용 개체 틀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86" y="4452901"/>
            <a:ext cx="3981600" cy="19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1260" y="234731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01260" y="436646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05029" y="234731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05029" y="436646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2279935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Telemetry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19" y="1875665"/>
            <a:ext cx="9845285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Stable temperature for the telescope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756466" y="2723337"/>
            <a:ext cx="2709525" cy="3064224"/>
            <a:chOff x="966987" y="2960770"/>
            <a:chExt cx="2372266" cy="2682815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7"/>
            <a:srcRect l="33872" t="24165" r="35471" b="11828"/>
            <a:stretch/>
          </p:blipFill>
          <p:spPr>
            <a:xfrm>
              <a:off x="966987" y="2960770"/>
              <a:ext cx="2372266" cy="2682815"/>
            </a:xfrm>
            <a:prstGeom prst="rect">
              <a:avLst/>
            </a:prstGeom>
          </p:spPr>
        </p:pic>
        <p:sp>
          <p:nvSpPr>
            <p:cNvPr id="31" name="직사각형 30"/>
            <p:cNvSpPr/>
            <p:nvPr/>
          </p:nvSpPr>
          <p:spPr>
            <a:xfrm>
              <a:off x="2922202" y="3121190"/>
              <a:ext cx="239562" cy="21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424098" y="3181574"/>
              <a:ext cx="239562" cy="216000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2564832" y="3960286"/>
              <a:ext cx="239562" cy="2160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2465839" y="4446185"/>
              <a:ext cx="239562" cy="21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직사각형 43"/>
          <p:cNvSpPr/>
          <p:nvPr/>
        </p:nvSpPr>
        <p:spPr>
          <a:xfrm>
            <a:off x="3642438" y="2363451"/>
            <a:ext cx="298174" cy="2688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3642438" y="4374455"/>
            <a:ext cx="298174" cy="268847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7641937" y="2363451"/>
            <a:ext cx="298174" cy="2688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7641937" y="4374455"/>
            <a:ext cx="298174" cy="2688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756466" y="5672145"/>
            <a:ext cx="164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BATC</a:t>
            </a:r>
            <a:endParaRPr lang="ko-KR" altLang="en-US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46981" y="2298621"/>
            <a:ext cx="10852030" cy="420624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3892505" y="420448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23626" y="4200961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92505" y="620171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23626" y="619818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91357" y="620171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722478" y="619818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91357" y="421394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722478" y="4210422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8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96738"/>
              <a:ext cx="9514215" cy="501225"/>
              <a:chOff x="-264328" y="3906681"/>
              <a:chExt cx="12256522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and maintaining calibration</a:t>
                </a: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13</a:t>
            </a:fld>
            <a:endParaRPr lang="ko-KR" altLang="en-US"/>
          </a:p>
        </p:txBody>
      </p:sp>
      <p:graphicFrame>
        <p:nvGraphicFramePr>
          <p:cNvPr id="25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76195"/>
              </p:ext>
            </p:extLst>
          </p:nvPr>
        </p:nvGraphicFramePr>
        <p:xfrm>
          <a:off x="3766128" y="1954786"/>
          <a:ext cx="8073447" cy="381789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576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0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7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39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Observation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Frequency</a:t>
                      </a:r>
                      <a:endParaRPr lang="ko-KR" altLang="en-US" sz="1200" b="1" dirty="0"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Time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Comments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58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Earth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Avg.</a:t>
                      </a:r>
                      <a:r>
                        <a:rPr lang="ko-KR" altLang="en-US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8/day</a:t>
                      </a:r>
                      <a:endParaRPr lang="ko-KR" altLang="en-US" sz="1200" b="1" dirty="0"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HH:45 min – HH+1 hr:15 min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(duration: 30 min)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 Open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Schedule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considering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SKM, WOL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6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Solar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WSD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Perform before/after local midnight at a sun-diffuser normal angle of 30.5°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 WD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or RD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Reschedule after midnight (16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17  UTC) if SKM is overlapped on regular observation time (13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14 UTC) 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spc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RSD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2/year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Dark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Normal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2/day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(180 images)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Right before/after daytime Earth observation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Close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Normal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: Additional observation after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SKM, WOL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8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spc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Solar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1/day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(2 images)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Right before solar observation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8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LED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1/week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(42 images)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Right after LED observation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26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LED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1/week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(17 UTC on Sunday)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dark imaging and prior to solar calibration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Close</a:t>
                      </a:r>
                    </a:p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Observations at multiple integration times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344718" y="1645526"/>
            <a:ext cx="3421410" cy="4868379"/>
            <a:chOff x="907279" y="1673660"/>
            <a:chExt cx="3524890" cy="5015622"/>
          </a:xfrm>
        </p:grpSpPr>
        <p:cxnSp>
          <p:nvCxnSpPr>
            <p:cNvPr id="27" name="Straight Connector 53"/>
            <p:cNvCxnSpPr/>
            <p:nvPr/>
          </p:nvCxnSpPr>
          <p:spPr>
            <a:xfrm flipH="1" flipV="1">
              <a:off x="3006268" y="2396219"/>
              <a:ext cx="896732" cy="1920392"/>
            </a:xfrm>
            <a:prstGeom prst="line">
              <a:avLst/>
            </a:prstGeom>
            <a:ln w="28575" cmpd="tri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68" y="3653738"/>
              <a:ext cx="3229087" cy="299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rot="21019150" flipH="1">
              <a:off x="2670322" y="4828216"/>
              <a:ext cx="1632023" cy="830997"/>
            </a:xfrm>
            <a:prstGeom prst="rect">
              <a:avLst/>
            </a:prstGeom>
            <a:noFill/>
            <a:effectLst>
              <a:outerShdw blurRad="50800" dist="101600" dir="169800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Thermally-Controlled Composite Structure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929364" y="4610586"/>
              <a:ext cx="1042737" cy="461665"/>
            </a:xfrm>
            <a:prstGeom prst="rect">
              <a:avLst/>
            </a:prstGeom>
            <a:noFill/>
            <a:effectLst>
              <a:outerShdw blurRad="50800" dist="114300" dir="17220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Radiator Assembly</a:t>
              </a:r>
            </a:p>
          </p:txBody>
        </p:sp>
        <p:cxnSp>
          <p:nvCxnSpPr>
            <p:cNvPr id="31" name="Straight Connector 40"/>
            <p:cNvCxnSpPr/>
            <p:nvPr/>
          </p:nvCxnSpPr>
          <p:spPr>
            <a:xfrm flipH="1" flipV="1">
              <a:off x="1430492" y="2515064"/>
              <a:ext cx="596347" cy="1892518"/>
            </a:xfrm>
            <a:prstGeom prst="line">
              <a:avLst/>
            </a:prstGeom>
            <a:ln w="28575" cmpd="tri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05947" flipH="1">
              <a:off x="2115888" y="4025010"/>
              <a:ext cx="823718" cy="276999"/>
            </a:xfrm>
            <a:prstGeom prst="rect">
              <a:avLst/>
            </a:prstGeom>
            <a:noFill/>
            <a:effectLst>
              <a:outerShdw blurRad="50800" dist="889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3923979" flipH="1">
              <a:off x="2729824" y="3161242"/>
              <a:ext cx="156145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Calibration Mechanism Assembly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95606" y="1673660"/>
              <a:ext cx="1710623" cy="1930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Arrow Connector 45"/>
            <p:cNvCxnSpPr/>
            <p:nvPr/>
          </p:nvCxnSpPr>
          <p:spPr>
            <a:xfrm flipH="1">
              <a:off x="2742455" y="2009927"/>
              <a:ext cx="612250" cy="894522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44"/>
            <p:cNvCxnSpPr/>
            <p:nvPr/>
          </p:nvCxnSpPr>
          <p:spPr>
            <a:xfrm flipH="1">
              <a:off x="2742456" y="2017879"/>
              <a:ext cx="580445" cy="34299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6844639">
              <a:off x="1045378" y="2001003"/>
              <a:ext cx="1519931" cy="97231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9708512"/>
                </a:avLst>
              </a:prstTxWarp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Scene Selection Wheel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07279" y="6372196"/>
              <a:ext cx="2115235" cy="31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credit: BATC</a:t>
              </a:r>
              <a:endParaRPr lang="ko-KR" alt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06229" y="1730663"/>
              <a:ext cx="1325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Transmissive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Diffusers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BEB60F-6F3A-4C28-8D7A-A97986519EA9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62F61-303F-5939-12D2-4BD40767DFED}"/>
              </a:ext>
            </a:extLst>
          </p:cNvPr>
          <p:cNvSpPr txBox="1"/>
          <p:nvPr/>
        </p:nvSpPr>
        <p:spPr>
          <a:xfrm>
            <a:off x="3766128" y="5772684"/>
            <a:ext cx="489455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WSD: Working solar diffuser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RSD: Reference solar diffuser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CMA: Calibration mechanism assembly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LED: Light emitting diode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CCD: Charge-coupled device (a light-sensitive integrated circuit)</a:t>
            </a:r>
            <a:endParaRPr lang="ko-KR" altLang="en-US" sz="105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7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403943" y="2120477"/>
            <a:ext cx="8089541" cy="4117162"/>
            <a:chOff x="3129836" y="1953661"/>
            <a:chExt cx="8917855" cy="4538732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361" y="4214728"/>
              <a:ext cx="4555330" cy="2277665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361" y="1953661"/>
              <a:ext cx="4555330" cy="2277665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836" y="4214728"/>
              <a:ext cx="4555330" cy="2277665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836" y="1953661"/>
              <a:ext cx="4555330" cy="2277665"/>
            </a:xfrm>
            <a:prstGeom prst="rect">
              <a:avLst/>
            </a:prstGeom>
          </p:spPr>
        </p:pic>
      </p:grp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255870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104123" y="1564682"/>
            <a:ext cx="343930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WSD (APR 2020 – JUL 2024)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7835"/>
          <a:stretch/>
        </p:blipFill>
        <p:spPr>
          <a:xfrm>
            <a:off x="703943" y="2168664"/>
            <a:ext cx="2700000" cy="4235835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59632" y="2264541"/>
            <a:ext cx="838041" cy="33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N, 300nm</a:t>
            </a:r>
            <a:endParaRPr lang="ko-KR" altLang="en-US" sz="1000" b="1" dirty="0">
              <a:solidFill>
                <a:srgbClr val="FF0000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929259" y="6013763"/>
            <a:ext cx="838041" cy="33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S, 500nm</a:t>
            </a:r>
            <a:endParaRPr lang="ko-KR" altLang="en-US" sz="1000" b="1" dirty="0">
              <a:solidFill>
                <a:srgbClr val="FF0000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59208" y="381621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47902" y="381621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59208" y="586988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47902" y="586988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32714" y="381621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21408" y="381621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32714" y="586988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21408" y="5869882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ko-KR" alt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319002" y="2025290"/>
            <a:ext cx="1880297" cy="220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CCD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6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15</a:t>
            </a:fld>
            <a:endParaRPr lang="ko-KR" altLang="en-US"/>
          </a:p>
        </p:txBody>
      </p:sp>
      <p:grpSp>
        <p:nvGrpSpPr>
          <p:cNvPr id="39" name="그룹 38"/>
          <p:cNvGrpSpPr/>
          <p:nvPr/>
        </p:nvGrpSpPr>
        <p:grpSpPr>
          <a:xfrm>
            <a:off x="2066057" y="2476120"/>
            <a:ext cx="4098955" cy="4278363"/>
            <a:chOff x="930585" y="1358199"/>
            <a:chExt cx="5089889" cy="5329232"/>
          </a:xfrm>
        </p:grpSpPr>
        <p:grpSp>
          <p:nvGrpSpPr>
            <p:cNvPr id="10" name="그룹 9"/>
            <p:cNvGrpSpPr/>
            <p:nvPr/>
          </p:nvGrpSpPr>
          <p:grpSpPr>
            <a:xfrm>
              <a:off x="930585" y="1358199"/>
              <a:ext cx="5089889" cy="2663323"/>
              <a:chOff x="0" y="1730456"/>
              <a:chExt cx="9844508" cy="5151214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4510" y="1730456"/>
                <a:ext cx="2879998" cy="5151212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3006" y="1730458"/>
                <a:ext cx="2879998" cy="5151212"/>
              </a:xfrm>
              <a:prstGeom prst="rect">
                <a:avLst/>
              </a:prstGeom>
            </p:spPr>
          </p:pic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504" y="1730456"/>
                <a:ext cx="2879998" cy="5151212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730456"/>
                <a:ext cx="2879998" cy="5151212"/>
              </a:xfrm>
              <a:prstGeom prst="rect">
                <a:avLst/>
              </a:prstGeom>
            </p:spPr>
          </p:pic>
        </p:grpSp>
        <p:grpSp>
          <p:nvGrpSpPr>
            <p:cNvPr id="15" name="그룹 14"/>
            <p:cNvGrpSpPr/>
            <p:nvPr/>
          </p:nvGrpSpPr>
          <p:grpSpPr>
            <a:xfrm>
              <a:off x="930585" y="4024109"/>
              <a:ext cx="5089889" cy="2663322"/>
              <a:chOff x="0" y="1278030"/>
              <a:chExt cx="9844508" cy="5151212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4509" y="1278030"/>
                <a:ext cx="2879999" cy="5151212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3006" y="1278030"/>
                <a:ext cx="2879999" cy="5151212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503" y="1278030"/>
                <a:ext cx="2879999" cy="5151212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278030"/>
                <a:ext cx="2879999" cy="5151212"/>
              </a:xfrm>
              <a:prstGeom prst="rect">
                <a:avLst/>
              </a:prstGeom>
            </p:spPr>
          </p:pic>
        </p:grpSp>
      </p:grpSp>
      <p:grpSp>
        <p:nvGrpSpPr>
          <p:cNvPr id="38" name="그룹 37"/>
          <p:cNvGrpSpPr/>
          <p:nvPr/>
        </p:nvGrpSpPr>
        <p:grpSpPr>
          <a:xfrm>
            <a:off x="6379650" y="2495171"/>
            <a:ext cx="4058087" cy="4201092"/>
            <a:chOff x="6832243" y="1514181"/>
            <a:chExt cx="4539902" cy="4699889"/>
          </a:xfrm>
        </p:grpSpPr>
        <p:grpSp>
          <p:nvGrpSpPr>
            <p:cNvPr id="22" name="그룹 21"/>
            <p:cNvGrpSpPr/>
            <p:nvPr/>
          </p:nvGrpSpPr>
          <p:grpSpPr>
            <a:xfrm>
              <a:off x="6832243" y="1514181"/>
              <a:ext cx="4539782" cy="2327690"/>
              <a:chOff x="551145" y="1722273"/>
              <a:chExt cx="11232976" cy="5759500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145" y="1722273"/>
                <a:ext cx="3220364" cy="5759497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5934" y="1722480"/>
                <a:ext cx="3220129" cy="5759082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0490" y="1722276"/>
                <a:ext cx="3220362" cy="5759497"/>
              </a:xfrm>
              <a:prstGeom prst="rect">
                <a:avLst/>
              </a:prstGeom>
            </p:spPr>
          </p:pic>
          <p:sp>
            <p:nvSpPr>
              <p:cNvPr id="19" name="직사각형 18"/>
              <p:cNvSpPr/>
              <p:nvPr/>
            </p:nvSpPr>
            <p:spPr>
              <a:xfrm>
                <a:off x="1725119" y="2129134"/>
                <a:ext cx="2210596" cy="4250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-0.48%</a:t>
                </a:r>
                <a:endParaRPr lang="ko-KR" altLang="en-US" sz="105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5641339" y="2129134"/>
                <a:ext cx="2210596" cy="4250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-0.43%</a:t>
                </a:r>
                <a:endParaRPr lang="ko-KR" altLang="en-US" sz="105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9573525" y="2129134"/>
                <a:ext cx="2210596" cy="4250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-0.25%</a:t>
                </a:r>
                <a:endParaRPr lang="ko-KR" altLang="en-US" sz="105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6832243" y="3884870"/>
              <a:ext cx="4539902" cy="2329200"/>
              <a:chOff x="551145" y="1123626"/>
              <a:chExt cx="11232977" cy="575949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145" y="1123626"/>
                <a:ext cx="3220365" cy="5759494"/>
              </a:xfrm>
              <a:prstGeom prst="rect">
                <a:avLst/>
              </a:prstGeom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6073" y="1124082"/>
                <a:ext cx="3219853" cy="5758583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0491" y="1123626"/>
                <a:ext cx="3220362" cy="5759494"/>
              </a:xfrm>
              <a:prstGeom prst="rect">
                <a:avLst/>
              </a:prstGeom>
            </p:spPr>
          </p:pic>
          <p:sp>
            <p:nvSpPr>
              <p:cNvPr id="26" name="직사각형 25"/>
              <p:cNvSpPr/>
              <p:nvPr/>
            </p:nvSpPr>
            <p:spPr>
              <a:xfrm>
                <a:off x="1752882" y="1510145"/>
                <a:ext cx="2182838" cy="42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-0.57%</a:t>
                </a:r>
                <a:endParaRPr lang="ko-KR" altLang="en-US" sz="105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5669101" y="1510145"/>
                <a:ext cx="2182838" cy="42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-0.35%</a:t>
                </a:r>
                <a:endParaRPr lang="ko-KR" altLang="en-US" sz="105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9601284" y="1510145"/>
                <a:ext cx="2182838" cy="4250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-0.45%</a:t>
                </a:r>
                <a:endParaRPr lang="ko-KR" altLang="en-US" sz="105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32" name="직사각형 31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36" name="직사각형 35"/>
          <p:cNvSpPr/>
          <p:nvPr/>
        </p:nvSpPr>
        <p:spPr>
          <a:xfrm>
            <a:off x="1104123" y="1564682"/>
            <a:ext cx="8859027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Degradation of L0 RSD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27019" y="1875665"/>
            <a:ext cx="8859027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Exposure to the sun was conducted 11 times, resulting in a degradation of about 1%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35324" y="2923040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Vernal 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equinox day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435324" y="5296624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Autumnal 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equinox day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A5966ED-9F8F-48C2-23FC-57E0CEEAA206}"/>
              </a:ext>
            </a:extLst>
          </p:cNvPr>
          <p:cNvSpPr/>
          <p:nvPr/>
        </p:nvSpPr>
        <p:spPr>
          <a:xfrm>
            <a:off x="2325052" y="2217193"/>
            <a:ext cx="3770948" cy="25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Digital count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8969926-A787-3885-F525-F3E8ABF97C01}"/>
              </a:ext>
            </a:extLst>
          </p:cNvPr>
          <p:cNvSpPr/>
          <p:nvPr/>
        </p:nvSpPr>
        <p:spPr>
          <a:xfrm>
            <a:off x="6643217" y="2217193"/>
            <a:ext cx="3642374" cy="252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Differences</a:t>
            </a:r>
            <a:endParaRPr lang="ko-KR" altLang="en-US" sz="16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20DEE422-6074-8B3F-CD6B-1F63CA181727}"/>
              </a:ext>
            </a:extLst>
          </p:cNvPr>
          <p:cNvSpPr/>
          <p:nvPr/>
        </p:nvSpPr>
        <p:spPr>
          <a:xfrm>
            <a:off x="2242318" y="4616340"/>
            <a:ext cx="3879185" cy="137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505C353C-9FF7-D357-FECF-D2163D12916D}"/>
              </a:ext>
            </a:extLst>
          </p:cNvPr>
          <p:cNvSpPr/>
          <p:nvPr/>
        </p:nvSpPr>
        <p:spPr>
          <a:xfrm>
            <a:off x="6246758" y="4607114"/>
            <a:ext cx="4139221" cy="14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4C7F009-9076-5CF4-B136-1F349BA48B3A}"/>
              </a:ext>
            </a:extLst>
          </p:cNvPr>
          <p:cNvSpPr/>
          <p:nvPr/>
        </p:nvSpPr>
        <p:spPr>
          <a:xfrm>
            <a:off x="6246758" y="2438751"/>
            <a:ext cx="4139221" cy="14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565D1376-15DE-8754-AF54-B5087D616F02}"/>
              </a:ext>
            </a:extLst>
          </p:cNvPr>
          <p:cNvSpPr/>
          <p:nvPr/>
        </p:nvSpPr>
        <p:spPr>
          <a:xfrm>
            <a:off x="2298598" y="2480882"/>
            <a:ext cx="892277" cy="10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2021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794F68C6-3AC2-05AE-63C8-98A79653C900}"/>
              </a:ext>
            </a:extLst>
          </p:cNvPr>
          <p:cNvSpPr/>
          <p:nvPr/>
        </p:nvSpPr>
        <p:spPr>
          <a:xfrm>
            <a:off x="3258823" y="2480882"/>
            <a:ext cx="892277" cy="10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2022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619BEF39-6AA5-B447-46FF-A2DF9B42DD25}"/>
              </a:ext>
            </a:extLst>
          </p:cNvPr>
          <p:cNvSpPr/>
          <p:nvPr/>
        </p:nvSpPr>
        <p:spPr>
          <a:xfrm>
            <a:off x="4225426" y="2480882"/>
            <a:ext cx="892277" cy="10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2023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CA4BA87-2F9B-1C2C-7F9E-DA4D55A02865}"/>
              </a:ext>
            </a:extLst>
          </p:cNvPr>
          <p:cNvSpPr/>
          <p:nvPr/>
        </p:nvSpPr>
        <p:spPr>
          <a:xfrm>
            <a:off x="5198408" y="2480882"/>
            <a:ext cx="892277" cy="109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2024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E4E7F76-40FE-76ED-B076-6F5A04F476CA}"/>
              </a:ext>
            </a:extLst>
          </p:cNvPr>
          <p:cNvSpPr/>
          <p:nvPr/>
        </p:nvSpPr>
        <p:spPr>
          <a:xfrm>
            <a:off x="6468754" y="2476122"/>
            <a:ext cx="1231974" cy="11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2022 - 2021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524BABB5-AFD5-DF81-5A7F-59E322DEC52D}"/>
              </a:ext>
            </a:extLst>
          </p:cNvPr>
          <p:cNvSpPr/>
          <p:nvPr/>
        </p:nvSpPr>
        <p:spPr>
          <a:xfrm>
            <a:off x="7861396" y="2476122"/>
            <a:ext cx="1231974" cy="11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2023 - 2022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A13B651C-BCC2-E548-1128-B09CA0899B90}"/>
              </a:ext>
            </a:extLst>
          </p:cNvPr>
          <p:cNvSpPr/>
          <p:nvPr/>
        </p:nvSpPr>
        <p:spPr>
          <a:xfrm>
            <a:off x="9286098" y="2476122"/>
            <a:ext cx="1231974" cy="11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2024 - 2023</a:t>
            </a:r>
            <a:endParaRPr lang="ko-KR" altLang="en-US" sz="900" b="1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2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32" name="직사각형 31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36" name="직사각형 35"/>
          <p:cNvSpPr/>
          <p:nvPr/>
        </p:nvSpPr>
        <p:spPr>
          <a:xfrm>
            <a:off x="1104123" y="1564682"/>
            <a:ext cx="8859027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LED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27019" y="1875665"/>
            <a:ext cx="8859027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Linearity of the CCD by using LED signals 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78A256D-FA03-D3B3-5721-BE50AB6A159E}"/>
              </a:ext>
            </a:extLst>
          </p:cNvPr>
          <p:cNvGrpSpPr/>
          <p:nvPr/>
        </p:nvGrpSpPr>
        <p:grpSpPr>
          <a:xfrm>
            <a:off x="4187602" y="2460723"/>
            <a:ext cx="7580751" cy="3557016"/>
            <a:chOff x="76420" y="2514600"/>
            <a:chExt cx="9723353" cy="3557016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25747A0-0D6A-7284-0963-107051EE4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0" r="6704"/>
            <a:stretch/>
          </p:blipFill>
          <p:spPr>
            <a:xfrm>
              <a:off x="6159208" y="3040561"/>
              <a:ext cx="1619729" cy="2932074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05220092-0B29-5825-1052-37CA1A707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1" r="7274"/>
            <a:stretch/>
          </p:blipFill>
          <p:spPr>
            <a:xfrm>
              <a:off x="4940666" y="3023280"/>
              <a:ext cx="1609844" cy="2949709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095697D-FBC0-DB2B-F3A1-AF6D4EE62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1" r="7450"/>
            <a:stretch/>
          </p:blipFill>
          <p:spPr>
            <a:xfrm>
              <a:off x="3725185" y="3023281"/>
              <a:ext cx="1606782" cy="2949710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E16BE939-0BD7-EC21-A475-28E07784E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7" r="7597"/>
            <a:stretch/>
          </p:blipFill>
          <p:spPr>
            <a:xfrm>
              <a:off x="2512267" y="3013731"/>
              <a:ext cx="1604219" cy="2958534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8296FBF-9712-5DE8-F2B2-2756407A8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4" r="7405"/>
            <a:stretch/>
          </p:blipFill>
          <p:spPr>
            <a:xfrm>
              <a:off x="1295996" y="3051923"/>
              <a:ext cx="1607572" cy="2923255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2A30BD53-9871-CCE0-44AA-2DEB31ACB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1" r="7214"/>
            <a:stretch/>
          </p:blipFill>
          <p:spPr>
            <a:xfrm>
              <a:off x="76420" y="3023281"/>
              <a:ext cx="1610877" cy="2949711"/>
            </a:xfrm>
            <a:prstGeom prst="rect">
              <a:avLst/>
            </a:prstGeom>
          </p:spPr>
        </p:pic>
        <p:sp>
          <p:nvSpPr>
            <p:cNvPr id="46" name="모서리가 둥근 직사각형 10">
              <a:extLst>
                <a:ext uri="{FF2B5EF4-FFF2-40B4-BE49-F238E27FC236}">
                  <a16:creationId xmlns:a16="http://schemas.microsoft.com/office/drawing/2014/main" id="{12CD9C02-DF69-AE3E-F21D-485F37D8BEA8}"/>
                </a:ext>
              </a:extLst>
            </p:cNvPr>
            <p:cNvSpPr/>
            <p:nvPr/>
          </p:nvSpPr>
          <p:spPr>
            <a:xfrm>
              <a:off x="229060" y="2661159"/>
              <a:ext cx="3387331" cy="306467"/>
            </a:xfrm>
            <a:prstGeom prst="roundRect">
              <a:avLst/>
            </a:prstGeom>
            <a:solidFill>
              <a:srgbClr val="4A66AC">
                <a:lumMod val="20000"/>
                <a:lumOff val="80000"/>
                <a:alpha val="5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a아메리카노L"/>
                  <a:cs typeface="Arial" panose="020B0604020202020204" pitchFamily="34" charset="0"/>
                </a:rPr>
                <a:t>Increasing Integration time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아메리카노L"/>
                <a:cs typeface="Arial" panose="020B0604020202020204" pitchFamily="34" charset="0"/>
              </a:endParaRPr>
            </a:p>
          </p:txBody>
        </p:sp>
        <p:sp>
          <p:nvSpPr>
            <p:cNvPr id="47" name="오른쪽 화살표 11">
              <a:extLst>
                <a:ext uri="{FF2B5EF4-FFF2-40B4-BE49-F238E27FC236}">
                  <a16:creationId xmlns:a16="http://schemas.microsoft.com/office/drawing/2014/main" id="{1914F813-B151-1742-8710-EC7B692A1DF6}"/>
                </a:ext>
              </a:extLst>
            </p:cNvPr>
            <p:cNvSpPr/>
            <p:nvPr/>
          </p:nvSpPr>
          <p:spPr>
            <a:xfrm>
              <a:off x="3771119" y="2674675"/>
              <a:ext cx="1514912" cy="279434"/>
            </a:xfrm>
            <a:prstGeom prst="rightArrow">
              <a:avLst/>
            </a:prstGeom>
            <a:solidFill>
              <a:srgbClr val="4A66AC"/>
            </a:solidFill>
            <a:ln w="12700" cap="flat" cmpd="sng" algn="ctr">
              <a:solidFill>
                <a:srgbClr val="4A66AC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7527610E-43C6-11CE-AC2F-8225CDA46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4"/>
            <a:stretch/>
          </p:blipFill>
          <p:spPr>
            <a:xfrm>
              <a:off x="7968060" y="3053946"/>
              <a:ext cx="1728000" cy="2928985"/>
            </a:xfrm>
            <a:prstGeom prst="rect">
              <a:avLst/>
            </a:prstGeom>
          </p:spPr>
        </p:pic>
        <p:sp>
          <p:nvSpPr>
            <p:cNvPr id="49" name="모서리가 둥근 직사각형 13">
              <a:extLst>
                <a:ext uri="{FF2B5EF4-FFF2-40B4-BE49-F238E27FC236}">
                  <a16:creationId xmlns:a16="http://schemas.microsoft.com/office/drawing/2014/main" id="{07ECD77A-B31B-0BAE-5357-725CD2E80B3D}"/>
                </a:ext>
              </a:extLst>
            </p:cNvPr>
            <p:cNvSpPr/>
            <p:nvPr/>
          </p:nvSpPr>
          <p:spPr>
            <a:xfrm>
              <a:off x="8055864" y="2661159"/>
              <a:ext cx="1618116" cy="306467"/>
            </a:xfrm>
            <a:prstGeom prst="roundRect">
              <a:avLst/>
            </a:prstGeom>
            <a:solidFill>
              <a:srgbClr val="4A66AC">
                <a:lumMod val="20000"/>
                <a:lumOff val="80000"/>
                <a:alpha val="5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4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a아메리카노L"/>
                  <a:cs typeface="Arial" panose="020B0604020202020204" pitchFamily="34" charset="0"/>
                </a:rPr>
                <a:t>Reference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아메리카노L"/>
                <a:cs typeface="Arial" panose="020B0604020202020204" pitchFamily="34" charset="0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72D4AB86-08D3-C58A-A6F5-B121EC0EC40C}"/>
                </a:ext>
              </a:extLst>
            </p:cNvPr>
            <p:cNvSpPr/>
            <p:nvPr/>
          </p:nvSpPr>
          <p:spPr bwMode="auto">
            <a:xfrm>
              <a:off x="76420" y="2514600"/>
              <a:ext cx="7764560" cy="3557016"/>
            </a:xfrm>
            <a:prstGeom prst="rect">
              <a:avLst/>
            </a:prstGeom>
            <a:noFill/>
            <a:ln w="19050" cap="flat" cmpd="sng" algn="ctr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charset="-127"/>
              </a:endParaRP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EA05D3F0-B585-5211-BE9D-D6A606367AB6}"/>
                </a:ext>
              </a:extLst>
            </p:cNvPr>
            <p:cNvSpPr/>
            <p:nvPr/>
          </p:nvSpPr>
          <p:spPr bwMode="auto">
            <a:xfrm>
              <a:off x="7949773" y="2514600"/>
              <a:ext cx="1850000" cy="3557016"/>
            </a:xfrm>
            <a:prstGeom prst="rect">
              <a:avLst/>
            </a:prstGeom>
            <a:noFill/>
            <a:ln w="19050" cap="flat" cmpd="sng" algn="ctr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charset="-127"/>
              </a:endParaRPr>
            </a:p>
          </p:txBody>
        </p:sp>
      </p:grpSp>
      <p:pic>
        <p:nvPicPr>
          <p:cNvPr id="53" name="그림 52">
            <a:extLst>
              <a:ext uri="{FF2B5EF4-FFF2-40B4-BE49-F238E27FC236}">
                <a16:creationId xmlns:a16="http://schemas.microsoft.com/office/drawing/2014/main" id="{252147D5-0B9F-7D9B-DFE5-B8132CC7D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4" y="2460723"/>
            <a:ext cx="3736301" cy="3557016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258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the Advanced Meteorological Imager (AMI)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Spatiotemporal collocation 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17</a:t>
            </a:fld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71" y="2420580"/>
            <a:ext cx="4500000" cy="371746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/>
          <a:stretch/>
        </p:blipFill>
        <p:spPr>
          <a:xfrm>
            <a:off x="7743301" y="2420580"/>
            <a:ext cx="4184431" cy="3717462"/>
          </a:xfrm>
          <a:prstGeom prst="rect">
            <a:avLst/>
          </a:prstGeom>
        </p:spPr>
      </p:pic>
      <p:sp>
        <p:nvSpPr>
          <p:cNvPr id="18" name="오른쪽 화살표 17"/>
          <p:cNvSpPr/>
          <p:nvPr/>
        </p:nvSpPr>
        <p:spPr>
          <a:xfrm>
            <a:off x="7443154" y="3870683"/>
            <a:ext cx="312517" cy="899498"/>
          </a:xfrm>
          <a:prstGeom prst="rightArrow">
            <a:avLst>
              <a:gd name="adj1" fmla="val 50000"/>
              <a:gd name="adj2" fmla="val 5317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/>
          <a:srcRect l="1410" r="52608"/>
          <a:stretch/>
        </p:blipFill>
        <p:spPr>
          <a:xfrm>
            <a:off x="416733" y="2902216"/>
            <a:ext cx="3092231" cy="283643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327020" y="1875665"/>
            <a:ext cx="8159880" cy="6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Temporal collocation: Using AMI data  -10, 0, + 10 min from GEMS observation time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collocation: AMI 1 km by 1 km </a:t>
            </a:r>
            <a:r>
              <a:rPr lang="en-US" altLang="ko-KR" sz="1400" b="1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panose="020B0604020202020204" pitchFamily="34" charset="0"/>
              </a:rPr>
              <a:t>→ 3.5 km by 8 km (to GEMS domain)</a:t>
            </a:r>
            <a:endParaRPr lang="en-US" altLang="ko-KR" sz="1400" b="1" dirty="0"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41313-C520-9798-2D2E-9997231419EA}"/>
              </a:ext>
            </a:extLst>
          </p:cNvPr>
          <p:cNvSpPr txBox="1"/>
          <p:nvPr/>
        </p:nvSpPr>
        <p:spPr>
          <a:xfrm>
            <a:off x="751794" y="5615537"/>
            <a:ext cx="2613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Ewha </a:t>
            </a:r>
            <a:r>
              <a:rPr lang="en-US" altLang="ko-KR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Womans</a:t>
            </a:r>
            <a:r>
              <a:rPr lang="en-US" altLang="ko-KR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endParaRPr lang="ko-KR" altLang="en-US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4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71" y="2376428"/>
            <a:ext cx="4500000" cy="378665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/>
          <a:stretch/>
        </p:blipFill>
        <p:spPr>
          <a:xfrm>
            <a:off x="7755671" y="2376428"/>
            <a:ext cx="4182426" cy="3786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Spectral collocation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19" y="1875665"/>
            <a:ext cx="9460509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Collocation of GEMS data using AMI SRF to compare with AMI VIR004 band (central wavelength</a:t>
            </a:r>
            <a:r>
              <a:rPr lang="ko-KR" altLang="en-US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at</a:t>
            </a:r>
            <a:r>
              <a:rPr lang="ko-KR" altLang="en-US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470 nm)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C33BE4-23FC-4283-8E1E-C51A3FB76A2F}"/>
                  </a:ext>
                </a:extLst>
              </p:cNvPr>
              <p:cNvSpPr txBox="1"/>
              <p:nvPr/>
            </p:nvSpPr>
            <p:spPr>
              <a:xfrm>
                <a:off x="905058" y="4959559"/>
                <a:ext cx="1943737" cy="7925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kumimoji="1"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kumimoji="1" lang="en-US" altLang="ko-K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e>
                          </m:nary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nary>
                            <m:naryPr>
                              <m:ctrlPr>
                                <a:rPr kumimoji="1"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e>
                          </m:nary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1"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C33BE4-23FC-4283-8E1E-C51A3FB76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58" y="4959559"/>
                <a:ext cx="1943737" cy="7925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49CCA-094F-40A0-AE56-6E195003E9E3}"/>
                  </a:ext>
                </a:extLst>
              </p:cNvPr>
              <p:cNvSpPr txBox="1"/>
              <p:nvPr/>
            </p:nvSpPr>
            <p:spPr>
              <a:xfrm>
                <a:off x="435121" y="5847927"/>
                <a:ext cx="32122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179388" indent="-179388">
                  <a:buFont typeface="Wingdings" panose="05000000000000000000" pitchFamily="2" charset="2"/>
                  <a:buChar char="§"/>
                  <a:tabLst>
                    <a:tab pos="179388" algn="l"/>
                  </a:tabLst>
                </a:pPr>
                <a14:m>
                  <m:oMath xmlns:m="http://schemas.openxmlformats.org/officeDocument/2006/math"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):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𝐺𝐸𝑀𝑆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𝑠𝑝𝑒𝑐𝑡𝑟𝑎𝑙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𝑑𝑎𝑡𝑎</m:t>
                    </m:r>
                  </m:oMath>
                </a14:m>
                <a:endParaRPr kumimoji="1" lang="en-US" altLang="ko-KR" sz="1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9388" indent="-179388">
                  <a:buFont typeface="Wingdings" panose="05000000000000000000" pitchFamily="2" charset="2"/>
                  <a:buChar char="§"/>
                  <a:tabLst>
                    <a:tab pos="179388" algn="l"/>
                  </a:tabLst>
                </a:pPr>
                <a14:m>
                  <m:oMath xmlns:m="http://schemas.openxmlformats.org/officeDocument/2006/math"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ko-K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kumimoji="1" lang="en-US" altLang="ko-K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𝐴𝑀𝐼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𝑆𝑝𝑒𝑐𝑡𝑟𝑎𝑙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𝑟𝑒𝑠𝑝𝑜𝑛𝑠𝑒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𝑓𝑢𝑛𝑐𝑡𝑖𝑜𝑛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𝑆𝑅𝐹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ko-KR" sz="1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49CCA-094F-40A0-AE56-6E195003E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21" y="5847927"/>
                <a:ext cx="3212290" cy="369332"/>
              </a:xfrm>
              <a:prstGeom prst="rect">
                <a:avLst/>
              </a:prstGeom>
              <a:blipFill>
                <a:blip r:embed="rId5"/>
                <a:stretch>
                  <a:fillRect l="-2657" t="-8197" r="-1328" b="-196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/>
          <a:srcRect l="49888" t="380" r="2720" b="-380"/>
          <a:stretch/>
        </p:blipFill>
        <p:spPr>
          <a:xfrm>
            <a:off x="435121" y="2598244"/>
            <a:ext cx="3025540" cy="226553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CF99E95A-E27E-F89F-ED78-890AB004D525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4E8C59E-F327-CFA7-F036-69E3DD81CC9E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DB247F9-DA78-14CA-D54B-AE5505BBAADC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A2A6CDB3-6183-6AE2-8C83-51D73411802C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A96F7324-0AC1-AE19-D0BC-43A2DEE8324E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sp>
        <p:nvSpPr>
          <p:cNvPr id="17" name="오른쪽 화살표 16"/>
          <p:cNvSpPr/>
          <p:nvPr/>
        </p:nvSpPr>
        <p:spPr>
          <a:xfrm>
            <a:off x="7443154" y="3990317"/>
            <a:ext cx="312517" cy="899498"/>
          </a:xfrm>
          <a:prstGeom prst="rightArrow">
            <a:avLst>
              <a:gd name="adj1" fmla="val 50000"/>
              <a:gd name="adj2" fmla="val 5317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A1465-A315-1CA8-78CD-F7FB9B354EA6}"/>
              </a:ext>
            </a:extLst>
          </p:cNvPr>
          <p:cNvSpPr txBox="1"/>
          <p:nvPr/>
        </p:nvSpPr>
        <p:spPr>
          <a:xfrm>
            <a:off x="641134" y="4728727"/>
            <a:ext cx="2613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Ewha </a:t>
            </a:r>
            <a:r>
              <a:rPr lang="en-US" altLang="ko-KR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Womans</a:t>
            </a:r>
            <a:r>
              <a:rPr lang="en-US" altLang="ko-KR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endParaRPr lang="ko-KR" altLang="en-US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18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81448D60-B112-4DEB-9B86-E2FA2C6B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72" y="2656915"/>
            <a:ext cx="4563826" cy="353411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731171" y="2656915"/>
            <a:ext cx="4563826" cy="3534113"/>
            <a:chOff x="4079447" y="2927476"/>
            <a:chExt cx="4184019" cy="3240000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523F381-449C-42D6-8123-9F7DAD7EC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42"/>
            <a:stretch/>
          </p:blipFill>
          <p:spPr>
            <a:xfrm>
              <a:off x="4079447" y="2927476"/>
              <a:ext cx="3834995" cy="3240000"/>
            </a:xfrm>
            <a:prstGeom prst="rect">
              <a:avLst/>
            </a:prstGeom>
          </p:spPr>
        </p:pic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E8A74FA0-F8E1-4392-9EBA-314B87C44195}"/>
                </a:ext>
              </a:extLst>
            </p:cNvPr>
            <p:cNvSpPr/>
            <p:nvPr/>
          </p:nvSpPr>
          <p:spPr>
            <a:xfrm>
              <a:off x="7405510" y="3014496"/>
              <a:ext cx="857956" cy="203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Cloud effect removal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19" y="1875665"/>
            <a:ext cx="9460509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Comparison by considering clear pixels using cloud mask</a:t>
            </a:r>
            <a:endParaRPr lang="en-US" altLang="ko-KR" sz="1400" b="1" dirty="0"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F99E95A-E27E-F89F-ED78-890AB004D525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4E8C59E-F327-CFA7-F036-69E3DD81CC9E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DB247F9-DA78-14CA-D54B-AE5505BBAADC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A2A6CDB3-6183-6AE2-8C83-51D73411802C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A96F7324-0AC1-AE19-D0BC-43A2DEE8324E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4C4AC996-028F-4F7E-B8D9-D42874A56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r="6831"/>
          <a:stretch/>
        </p:blipFill>
        <p:spPr>
          <a:xfrm>
            <a:off x="131717" y="2654388"/>
            <a:ext cx="3956807" cy="3537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375C85-4D52-4B39-A283-A8DB8BA3AE0C}"/>
              </a:ext>
            </a:extLst>
          </p:cNvPr>
          <p:cNvSpPr txBox="1"/>
          <p:nvPr/>
        </p:nvSpPr>
        <p:spPr>
          <a:xfrm>
            <a:off x="313698" y="2377944"/>
            <a:ext cx="350353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Collocated AMI cloud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375C85-4D52-4B39-A283-A8DB8BA3AE0C}"/>
              </a:ext>
            </a:extLst>
          </p:cNvPr>
          <p:cNvSpPr txBox="1"/>
          <p:nvPr/>
        </p:nvSpPr>
        <p:spPr>
          <a:xfrm>
            <a:off x="4253204" y="2377944"/>
            <a:ext cx="350353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Collocated radiance diff. w/ cloud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375C85-4D52-4B39-A283-A8DB8BA3AE0C}"/>
              </a:ext>
            </a:extLst>
          </p:cNvPr>
          <p:cNvSpPr txBox="1"/>
          <p:nvPr/>
        </p:nvSpPr>
        <p:spPr>
          <a:xfrm>
            <a:off x="8078970" y="2377944"/>
            <a:ext cx="350353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Collocated radiance diff. w/o cloud</a:t>
            </a:r>
            <a:endParaRPr lang="ko-KR" altLang="en-US" sz="16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71481" y="2737518"/>
            <a:ext cx="3487787" cy="25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2023.01.01 02:45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4040582" y="2737518"/>
            <a:ext cx="3873708" cy="25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2023.01.01 02:45 GEMS - AMI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7642318" y="2737518"/>
            <a:ext cx="4461980" cy="25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2023.01.01 02:45 GEMS - AMI</a:t>
            </a:r>
          </a:p>
        </p:txBody>
      </p:sp>
    </p:spTree>
    <p:extLst>
      <p:ext uri="{BB962C8B-B14F-4D97-AF65-F5344CB8AC3E}">
        <p14:creationId xmlns:p14="http://schemas.microsoft.com/office/powerpoint/2010/main" val="61473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B9E42BC5-C4D3-4680-91BF-F3AFF17C214A}"/>
              </a:ext>
            </a:extLst>
          </p:cNvPr>
          <p:cNvGrpSpPr/>
          <p:nvPr/>
        </p:nvGrpSpPr>
        <p:grpSpPr>
          <a:xfrm>
            <a:off x="1251779" y="1789685"/>
            <a:ext cx="10035159" cy="3876730"/>
            <a:chOff x="1251779" y="2943137"/>
            <a:chExt cx="10035159" cy="3384100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912AC812-BAFF-4F8A-B5D7-526516D86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2307" y="4726398"/>
              <a:ext cx="3885598" cy="12332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FB4007B6-DE72-4B74-AAF3-7B19C7797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1199" r="18116" b="16804"/>
            <a:stretch/>
          </p:blipFill>
          <p:spPr>
            <a:xfrm>
              <a:off x="6468131" y="3031787"/>
              <a:ext cx="1804815" cy="1218738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4D7C4616-F439-4D8F-B66A-7966BC133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8" t="14384" r="12653" b="53803"/>
            <a:stretch/>
          </p:blipFill>
          <p:spPr>
            <a:xfrm>
              <a:off x="4288097" y="3105207"/>
              <a:ext cx="1758552" cy="10169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BF46717E-C0CF-4D9F-AA32-E30AFEF05339}"/>
                </a:ext>
              </a:extLst>
            </p:cNvPr>
            <p:cNvCxnSpPr/>
            <p:nvPr/>
          </p:nvCxnSpPr>
          <p:spPr>
            <a:xfrm>
              <a:off x="6108567" y="3679252"/>
              <a:ext cx="359564" cy="0"/>
            </a:xfrm>
            <a:prstGeom prst="straightConnector1">
              <a:avLst/>
            </a:prstGeom>
            <a:ln w="31750">
              <a:solidFill>
                <a:srgbClr val="56889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176">
              <a:extLst>
                <a:ext uri="{FF2B5EF4-FFF2-40B4-BE49-F238E27FC236}">
                  <a16:creationId xmlns:a16="http://schemas.microsoft.com/office/drawing/2014/main" id="{6E4E7150-9B13-4E1F-A7DD-F83B6702F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3826" y="4181179"/>
              <a:ext cx="1855807" cy="3546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Data processing (L0-L4) &amp; analyzing</a:t>
              </a:r>
            </a:p>
          </p:txBody>
        </p:sp>
        <p:sp>
          <p:nvSpPr>
            <p:cNvPr id="53" name="Text Box 176">
              <a:extLst>
                <a:ext uri="{FF2B5EF4-FFF2-40B4-BE49-F238E27FC236}">
                  <a16:creationId xmlns:a16="http://schemas.microsoft.com/office/drawing/2014/main" id="{8446715D-C473-491F-A879-2B28129D9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5259" y="4219882"/>
              <a:ext cx="1646989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Validation</a:t>
              </a:r>
            </a:p>
          </p:txBody>
        </p:sp>
        <p:sp>
          <p:nvSpPr>
            <p:cNvPr id="54" name="Text Box 176">
              <a:extLst>
                <a:ext uri="{FF2B5EF4-FFF2-40B4-BE49-F238E27FC236}">
                  <a16:creationId xmlns:a16="http://schemas.microsoft.com/office/drawing/2014/main" id="{A3DAA738-4A83-458E-8BD1-53818E45B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4488" y="5996259"/>
              <a:ext cx="2137012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Data back-up &amp; archiving</a:t>
              </a:r>
            </a:p>
          </p:txBody>
        </p:sp>
        <p:sp>
          <p:nvSpPr>
            <p:cNvPr id="62" name="Text Box 176">
              <a:extLst>
                <a:ext uri="{FF2B5EF4-FFF2-40B4-BE49-F238E27FC236}">
                  <a16:creationId xmlns:a16="http://schemas.microsoft.com/office/drawing/2014/main" id="{A7A5F2E1-8B3D-4DD6-AFA7-B6C0BCF9D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322" y="4443150"/>
              <a:ext cx="1094363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Receiving</a:t>
              </a:r>
            </a:p>
          </p:txBody>
        </p:sp>
        <p:sp>
          <p:nvSpPr>
            <p:cNvPr id="71" name="오른쪽 화살표 58">
              <a:extLst>
                <a:ext uri="{FF2B5EF4-FFF2-40B4-BE49-F238E27FC236}">
                  <a16:creationId xmlns:a16="http://schemas.microsoft.com/office/drawing/2014/main" id="{42BEEC3A-F41A-4024-9131-64F95C4387ED}"/>
                </a:ext>
              </a:extLst>
            </p:cNvPr>
            <p:cNvSpPr/>
            <p:nvPr/>
          </p:nvSpPr>
          <p:spPr>
            <a:xfrm>
              <a:off x="8230951" y="3583027"/>
              <a:ext cx="925924" cy="1502475"/>
            </a:xfrm>
            <a:prstGeom prst="rightArrow">
              <a:avLst/>
            </a:prstGeom>
            <a:solidFill>
              <a:srgbClr val="0E5673">
                <a:alpha val="70000"/>
              </a:srgbClr>
            </a:solidFill>
            <a:ln w="28575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FEEDF6E-2AA0-4061-A679-E7C633C10006}"/>
                </a:ext>
              </a:extLst>
            </p:cNvPr>
            <p:cNvSpPr txBox="1"/>
            <p:nvPr/>
          </p:nvSpPr>
          <p:spPr>
            <a:xfrm>
              <a:off x="8260572" y="4209069"/>
              <a:ext cx="778338" cy="2068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marL="112713" indent="-112713" defTabSz="1330325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Blip>
                  <a:blip r:embed="rId6"/>
                </a:buBlip>
                <a:defRPr kumimoji="1" sz="1050" b="1" kern="0" spc="-50">
                  <a:solidFill>
                    <a:schemeClr val="tx1">
                      <a:lumMod val="95000"/>
                      <a:lumOff val="5000"/>
                    </a:schemeClr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defRPr>
              </a:lvl1pPr>
              <a:lvl2pPr marL="190500" indent="-93663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l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4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Distribution</a:t>
              </a:r>
              <a:endParaRPr kumimoji="1" lang="ko-KR" altLang="en-US" sz="14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3E78761F-9DF9-437F-BF75-8919460B4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94"/>
            <a:stretch/>
          </p:blipFill>
          <p:spPr>
            <a:xfrm>
              <a:off x="1251779" y="4693182"/>
              <a:ext cx="2269163" cy="14661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4" name="Text Box 176">
              <a:extLst>
                <a:ext uri="{FF2B5EF4-FFF2-40B4-BE49-F238E27FC236}">
                  <a16:creationId xmlns:a16="http://schemas.microsoft.com/office/drawing/2014/main" id="{ADDF1C8C-BB62-4372-9D0F-180B4F23D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009" y="6149917"/>
              <a:ext cx="1646989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Monitoring</a:t>
              </a:r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FC650340-E6AA-4FFC-BD36-211938C4FF88}"/>
                </a:ext>
              </a:extLst>
            </p:cNvPr>
            <p:cNvGrpSpPr/>
            <p:nvPr/>
          </p:nvGrpSpPr>
          <p:grpSpPr>
            <a:xfrm>
              <a:off x="3671829" y="3686731"/>
              <a:ext cx="612763" cy="1589419"/>
              <a:chOff x="3832696" y="3490604"/>
              <a:chExt cx="612763" cy="1589419"/>
            </a:xfrm>
          </p:grpSpPr>
          <p:cxnSp>
            <p:nvCxnSpPr>
              <p:cNvPr id="76" name="꺾인 연결선 10">
                <a:extLst>
                  <a:ext uri="{FF2B5EF4-FFF2-40B4-BE49-F238E27FC236}">
                    <a16:creationId xmlns:a16="http://schemas.microsoft.com/office/drawing/2014/main" id="{A8E1CB86-629D-4A71-8D0B-E7561D88DD6C}"/>
                  </a:ext>
                </a:extLst>
              </p:cNvPr>
              <p:cNvCxnSpPr/>
              <p:nvPr/>
            </p:nvCxnSpPr>
            <p:spPr>
              <a:xfrm flipV="1">
                <a:off x="3832696" y="3490604"/>
                <a:ext cx="612000" cy="792000"/>
              </a:xfrm>
              <a:prstGeom prst="bentConnector3">
                <a:avLst/>
              </a:prstGeom>
              <a:ln w="31750">
                <a:solidFill>
                  <a:srgbClr val="56889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꺾인 연결선 64">
                <a:extLst>
                  <a:ext uri="{FF2B5EF4-FFF2-40B4-BE49-F238E27FC236}">
                    <a16:creationId xmlns:a16="http://schemas.microsoft.com/office/drawing/2014/main" id="{52AE61A5-F304-466F-A23B-B52B3E6378C8}"/>
                  </a:ext>
                </a:extLst>
              </p:cNvPr>
              <p:cNvCxnSpPr/>
              <p:nvPr/>
            </p:nvCxnSpPr>
            <p:spPr>
              <a:xfrm>
                <a:off x="3833459" y="4288023"/>
                <a:ext cx="612000" cy="792000"/>
              </a:xfrm>
              <a:prstGeom prst="bentConnector3">
                <a:avLst/>
              </a:prstGeom>
              <a:ln w="31750">
                <a:solidFill>
                  <a:srgbClr val="56889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03131855-4BEF-4168-94A7-2817826C2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73913" y="2943137"/>
              <a:ext cx="585023" cy="55985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2D6F6DC-7758-4BDF-9BED-BDFEB6432DBA}"/>
                </a:ext>
              </a:extLst>
            </p:cNvPr>
            <p:cNvSpPr txBox="1"/>
            <p:nvPr/>
          </p:nvSpPr>
          <p:spPr>
            <a:xfrm>
              <a:off x="9130899" y="3478961"/>
              <a:ext cx="1101739" cy="2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Universities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0EDDE608-23E6-4C40-BA70-101683F7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4198" y="2943137"/>
              <a:ext cx="585023" cy="559852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4DACE09-66AE-47F9-AA6D-BD4ABF81B210}"/>
                </a:ext>
              </a:extLst>
            </p:cNvPr>
            <p:cNvSpPr txBox="1"/>
            <p:nvPr/>
          </p:nvSpPr>
          <p:spPr>
            <a:xfrm>
              <a:off x="10009930" y="3478961"/>
              <a:ext cx="1101739" cy="2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Institutes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52F20E3B-790B-424B-949E-9E9CF709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681" y="4693182"/>
              <a:ext cx="2116642" cy="114560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84" name="Text Box 176">
              <a:extLst>
                <a:ext uri="{FF2B5EF4-FFF2-40B4-BE49-F238E27FC236}">
                  <a16:creationId xmlns:a16="http://schemas.microsoft.com/office/drawing/2014/main" id="{1A2B8E32-8016-4389-B155-68D632F0A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2011" y="5917328"/>
              <a:ext cx="2255297" cy="2532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ts val="8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Public service</a:t>
              </a:r>
            </a:p>
            <a:p>
              <a:pPr marL="0" marR="0" lvl="0" indent="0" algn="ctr" defTabSz="1330325" rtl="0" eaLnBrk="0" fontAlgn="ctr" latinLnBrk="0" hangingPunct="0">
                <a:lnSpc>
                  <a:spcPts val="8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(http://nesc.nier.go.kr)</a:t>
              </a:r>
            </a:p>
          </p:txBody>
        </p:sp>
        <p:pic>
          <p:nvPicPr>
            <p:cNvPr id="85" name="그림 84">
              <a:extLst>
                <a:ext uri="{FF2B5EF4-FFF2-40B4-BE49-F238E27FC236}">
                  <a16:creationId xmlns:a16="http://schemas.microsoft.com/office/drawing/2014/main" id="{061168E0-CF9E-4F2F-8F16-325F6909E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3503" y="3717839"/>
              <a:ext cx="585023" cy="559852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AE14F41-D537-48CF-B6B1-9F41A72AE50C}"/>
                </a:ext>
              </a:extLst>
            </p:cNvPr>
            <p:cNvSpPr txBox="1"/>
            <p:nvPr/>
          </p:nvSpPr>
          <p:spPr>
            <a:xfrm>
              <a:off x="9130064" y="4244601"/>
              <a:ext cx="2156874" cy="2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Air Quality Forecasting Center</a:t>
              </a:r>
              <a:endParaRPr kumimoji="0" lang="ko-KR" altLang="en-US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35" name="직사각형 34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1262206" y="996738"/>
              <a:ext cx="9514213" cy="501225"/>
              <a:chOff x="-264326" y="3906681"/>
              <a:chExt cx="12256520" cy="501225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-264326" y="3929837"/>
                <a:ext cx="12256520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-172589" y="3906681"/>
                <a:ext cx="12164783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Roles of the Environmental Satellite Center (ESC) in GEMS operations</a:t>
                </a:r>
              </a:p>
            </p:txBody>
          </p:sp>
        </p:grpSp>
      </p:grpSp>
      <p:sp>
        <p:nvSpPr>
          <p:cNvPr id="78" name="모서리가 둥근 직사각형 35">
            <a:extLst>
              <a:ext uri="{FF2B5EF4-FFF2-40B4-BE49-F238E27FC236}">
                <a16:creationId xmlns:a16="http://schemas.microsoft.com/office/drawing/2014/main" id="{E115D020-6B2E-427B-97CF-39863DDFDFE9}"/>
              </a:ext>
            </a:extLst>
          </p:cNvPr>
          <p:cNvSpPr/>
          <p:nvPr/>
        </p:nvSpPr>
        <p:spPr>
          <a:xfrm>
            <a:off x="880128" y="1623492"/>
            <a:ext cx="10380037" cy="5007537"/>
          </a:xfrm>
          <a:prstGeom prst="roundRect">
            <a:avLst>
              <a:gd name="adj" fmla="val 5678"/>
            </a:avLst>
          </a:prstGeom>
          <a:ln w="6350">
            <a:solidFill>
              <a:srgbClr val="9FA0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D4C80221-3DC4-4197-B169-C90FA1EC314F}"/>
              </a:ext>
            </a:extLst>
          </p:cNvPr>
          <p:cNvSpPr/>
          <p:nvPr/>
        </p:nvSpPr>
        <p:spPr>
          <a:xfrm>
            <a:off x="1137172" y="5852209"/>
            <a:ext cx="9917656" cy="723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80780713-05A0-4997-B274-17C6142B6593}"/>
              </a:ext>
            </a:extLst>
          </p:cNvPr>
          <p:cNvSpPr/>
          <p:nvPr/>
        </p:nvSpPr>
        <p:spPr>
          <a:xfrm>
            <a:off x="4446819" y="5784398"/>
            <a:ext cx="208800" cy="208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F4B3D188-F6FE-488F-A755-AA8B05AE1475}"/>
              </a:ext>
            </a:extLst>
          </p:cNvPr>
          <p:cNvSpPr/>
          <p:nvPr/>
        </p:nvSpPr>
        <p:spPr>
          <a:xfrm>
            <a:off x="4536488" y="5924526"/>
            <a:ext cx="43390" cy="225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4BA865C5-8C95-4C10-B1FF-FC268E3EB9A5}"/>
              </a:ext>
            </a:extLst>
          </p:cNvPr>
          <p:cNvSpPr/>
          <p:nvPr/>
        </p:nvSpPr>
        <p:spPr>
          <a:xfrm>
            <a:off x="4146418" y="6137361"/>
            <a:ext cx="822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2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Oct. 2020</a:t>
            </a: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8E458B4D-8D15-4459-A58D-A19527E148A7}"/>
              </a:ext>
            </a:extLst>
          </p:cNvPr>
          <p:cNvSpPr/>
          <p:nvPr/>
        </p:nvSpPr>
        <p:spPr>
          <a:xfrm>
            <a:off x="2798387" y="5878075"/>
            <a:ext cx="1450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IN-Orbit Test (IOT)</a:t>
            </a: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38DE7F19-274F-4979-A303-2B953D8DCEA5}"/>
              </a:ext>
            </a:extLst>
          </p:cNvPr>
          <p:cNvSpPr/>
          <p:nvPr/>
        </p:nvSpPr>
        <p:spPr>
          <a:xfrm>
            <a:off x="6972435" y="5878075"/>
            <a:ext cx="2430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Distribution of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image files</a:t>
            </a:r>
          </a:p>
        </p:txBody>
      </p:sp>
      <p:sp>
        <p:nvSpPr>
          <p:cNvPr id="129" name="타원 128">
            <a:extLst>
              <a:ext uri="{FF2B5EF4-FFF2-40B4-BE49-F238E27FC236}">
                <a16:creationId xmlns:a16="http://schemas.microsoft.com/office/drawing/2014/main" id="{B028341E-42B7-4876-A34F-DE2A5EBE71DF}"/>
              </a:ext>
            </a:extLst>
          </p:cNvPr>
          <p:cNvSpPr/>
          <p:nvPr/>
        </p:nvSpPr>
        <p:spPr>
          <a:xfrm>
            <a:off x="2425326" y="5784398"/>
            <a:ext cx="208800" cy="208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97D07775-2C4C-4112-938E-6E971C915CA9}"/>
              </a:ext>
            </a:extLst>
          </p:cNvPr>
          <p:cNvSpPr/>
          <p:nvPr/>
        </p:nvSpPr>
        <p:spPr>
          <a:xfrm>
            <a:off x="2514995" y="5924526"/>
            <a:ext cx="43390" cy="225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9CF414A6-D86F-4D8C-9BA6-D23C8DAC7FA1}"/>
              </a:ext>
            </a:extLst>
          </p:cNvPr>
          <p:cNvSpPr/>
          <p:nvPr/>
        </p:nvSpPr>
        <p:spPr>
          <a:xfrm>
            <a:off x="2042180" y="6137361"/>
            <a:ext cx="987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2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8 Mar. 2020</a:t>
            </a:r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35C615D1-070E-4DFD-B1A1-AFDA9E744967}"/>
              </a:ext>
            </a:extLst>
          </p:cNvPr>
          <p:cNvSpPr/>
          <p:nvPr/>
        </p:nvSpPr>
        <p:spPr>
          <a:xfrm>
            <a:off x="1713979" y="5878075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LEOP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8E458B4D-8D15-4459-A58D-A19527E148A7}"/>
              </a:ext>
            </a:extLst>
          </p:cNvPr>
          <p:cNvSpPr/>
          <p:nvPr/>
        </p:nvSpPr>
        <p:spPr>
          <a:xfrm>
            <a:off x="10530273" y="5474018"/>
            <a:ext cx="490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Now</a:t>
            </a:r>
            <a:endParaRPr kumimoji="0" lang="en-US" altLang="ko-KR" sz="1200" b="0" i="0" u="none" strike="noStrike" kern="1200" cap="none" spc="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a아메리카노B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4415B8D-30F5-43A9-BEE7-EA5879552063}"/>
              </a:ext>
            </a:extLst>
          </p:cNvPr>
          <p:cNvGrpSpPr/>
          <p:nvPr/>
        </p:nvGrpSpPr>
        <p:grpSpPr>
          <a:xfrm>
            <a:off x="950615" y="5784398"/>
            <a:ext cx="1083950" cy="876183"/>
            <a:chOff x="2359515" y="6011853"/>
            <a:chExt cx="1083950" cy="876183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AD0B3467-63C0-48AE-BF66-518137EA06B0}"/>
                </a:ext>
              </a:extLst>
            </p:cNvPr>
            <p:cNvSpPr/>
            <p:nvPr/>
          </p:nvSpPr>
          <p:spPr>
            <a:xfrm>
              <a:off x="2893842" y="6151981"/>
              <a:ext cx="43390" cy="22599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1223364E-7437-43A6-902A-77C4278B8D34}"/>
                </a:ext>
              </a:extLst>
            </p:cNvPr>
            <p:cNvSpPr/>
            <p:nvPr/>
          </p:nvSpPr>
          <p:spPr>
            <a:xfrm>
              <a:off x="2814374" y="6011853"/>
              <a:ext cx="208800" cy="208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319A42BB-4C44-4C2C-83ED-B357F0F34B68}"/>
                </a:ext>
              </a:extLst>
            </p:cNvPr>
            <p:cNvSpPr/>
            <p:nvPr/>
          </p:nvSpPr>
          <p:spPr>
            <a:xfrm>
              <a:off x="2359515" y="6364816"/>
              <a:ext cx="10839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2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19 Feb. 2020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Launch</a:t>
              </a:r>
            </a:p>
          </p:txBody>
        </p: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021EA91B-657D-40CD-95C7-D27B50E77C13}"/>
              </a:ext>
            </a:extLst>
          </p:cNvPr>
          <p:cNvSpPr/>
          <p:nvPr/>
        </p:nvSpPr>
        <p:spPr>
          <a:xfrm>
            <a:off x="4768344" y="5878075"/>
            <a:ext cx="1902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L2 production / Validation</a:t>
            </a:r>
          </a:p>
        </p:txBody>
      </p: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505F825D-845D-4EA4-A70F-BDA791AB192A}"/>
              </a:ext>
            </a:extLst>
          </p:cNvPr>
          <p:cNvGrpSpPr/>
          <p:nvPr/>
        </p:nvGrpSpPr>
        <p:grpSpPr>
          <a:xfrm>
            <a:off x="6386529" y="5784398"/>
            <a:ext cx="3708440" cy="660740"/>
            <a:chOff x="659202" y="6011853"/>
            <a:chExt cx="3708440" cy="660740"/>
          </a:xfrm>
        </p:grpSpPr>
        <p:sp>
          <p:nvSpPr>
            <p:cNvPr id="109" name="타원 108">
              <a:extLst>
                <a:ext uri="{FF2B5EF4-FFF2-40B4-BE49-F238E27FC236}">
                  <a16:creationId xmlns:a16="http://schemas.microsoft.com/office/drawing/2014/main" id="{42960755-69C0-4B39-A576-77972527D104}"/>
                </a:ext>
              </a:extLst>
            </p:cNvPr>
            <p:cNvSpPr/>
            <p:nvPr/>
          </p:nvSpPr>
          <p:spPr>
            <a:xfrm>
              <a:off x="969093" y="6011853"/>
              <a:ext cx="208800" cy="20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D06D3FE6-A98B-4DFA-BA17-D9329623315D}"/>
                </a:ext>
              </a:extLst>
            </p:cNvPr>
            <p:cNvSpPr/>
            <p:nvPr/>
          </p:nvSpPr>
          <p:spPr>
            <a:xfrm>
              <a:off x="1058762" y="6151981"/>
              <a:ext cx="43390" cy="2259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26BB89EC-2B31-4D7A-A7CF-D9F8FF0A6CF4}"/>
                </a:ext>
              </a:extLst>
            </p:cNvPr>
            <p:cNvSpPr/>
            <p:nvPr/>
          </p:nvSpPr>
          <p:spPr>
            <a:xfrm>
              <a:off x="659202" y="6364816"/>
              <a:ext cx="8410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2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1661B4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Mar. 2021</a:t>
              </a: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42960755-69C0-4B39-A576-77972527D104}"/>
                </a:ext>
              </a:extLst>
            </p:cNvPr>
            <p:cNvSpPr/>
            <p:nvPr/>
          </p:nvSpPr>
          <p:spPr>
            <a:xfrm>
              <a:off x="3642857" y="6011853"/>
              <a:ext cx="208800" cy="20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D06D3FE6-A98B-4DFA-BA17-D9329623315D}"/>
                </a:ext>
              </a:extLst>
            </p:cNvPr>
            <p:cNvSpPr/>
            <p:nvPr/>
          </p:nvSpPr>
          <p:spPr>
            <a:xfrm>
              <a:off x="3732526" y="6151981"/>
              <a:ext cx="43390" cy="2259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26BB89EC-2B31-4D7A-A7CF-D9F8FF0A6CF4}"/>
                </a:ext>
              </a:extLst>
            </p:cNvPr>
            <p:cNvSpPr/>
            <p:nvPr/>
          </p:nvSpPr>
          <p:spPr>
            <a:xfrm>
              <a:off x="3139292" y="6364816"/>
              <a:ext cx="12283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2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1661B4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Jun., Nov., 2022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61DB1-7CD0-4EAD-ACA9-006A4A6740D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굴림체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굴림체"/>
              <a:cs typeface="+mn-cs"/>
            </a:endParaRPr>
          </a:p>
        </p:txBody>
      </p:sp>
      <p:sp>
        <p:nvSpPr>
          <p:cNvPr id="87" name="이등변 삼각형 86"/>
          <p:cNvSpPr/>
          <p:nvPr/>
        </p:nvSpPr>
        <p:spPr>
          <a:xfrm rot="10800000">
            <a:off x="10701102" y="5707351"/>
            <a:ext cx="185921" cy="151200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Gill Sans MT"/>
              <a:ea typeface="굴림체"/>
              <a:cs typeface="+mn-cs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38DE7F19-274F-4979-A303-2B953D8DCEA5}"/>
              </a:ext>
            </a:extLst>
          </p:cNvPr>
          <p:cNvSpPr/>
          <p:nvPr/>
        </p:nvSpPr>
        <p:spPr>
          <a:xfrm>
            <a:off x="9470036" y="5878075"/>
            <a:ext cx="1697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Distribution of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NC files</a:t>
            </a:r>
          </a:p>
        </p:txBody>
      </p:sp>
      <p:grpSp>
        <p:nvGrpSpPr>
          <p:cNvPr id="102" name="그룹 101"/>
          <p:cNvGrpSpPr/>
          <p:nvPr/>
        </p:nvGrpSpPr>
        <p:grpSpPr>
          <a:xfrm>
            <a:off x="1191133" y="1640609"/>
            <a:ext cx="2362732" cy="1830643"/>
            <a:chOff x="5636049" y="1441317"/>
            <a:chExt cx="6368517" cy="4934325"/>
          </a:xfrm>
        </p:grpSpPr>
        <p:grpSp>
          <p:nvGrpSpPr>
            <p:cNvPr id="103" name="그룹 102"/>
            <p:cNvGrpSpPr/>
            <p:nvPr/>
          </p:nvGrpSpPr>
          <p:grpSpPr>
            <a:xfrm>
              <a:off x="5636049" y="1441317"/>
              <a:ext cx="6368517" cy="4934325"/>
              <a:chOff x="5636049" y="1441317"/>
              <a:chExt cx="6368517" cy="4934325"/>
            </a:xfrm>
          </p:grpSpPr>
          <p:grpSp>
            <p:nvGrpSpPr>
              <p:cNvPr id="108" name="그룹 107"/>
              <p:cNvGrpSpPr/>
              <p:nvPr/>
            </p:nvGrpSpPr>
            <p:grpSpPr>
              <a:xfrm>
                <a:off x="5636049" y="1603202"/>
                <a:ext cx="6368517" cy="4772440"/>
                <a:chOff x="3201908" y="1587647"/>
                <a:chExt cx="6118736" cy="4604748"/>
              </a:xfrm>
            </p:grpSpPr>
            <p:pic>
              <p:nvPicPr>
                <p:cNvPr id="112" name="그림 11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01908" y="1587647"/>
                  <a:ext cx="6118736" cy="460474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113" name="이등변 삼각형 112"/>
                <p:cNvSpPr/>
                <p:nvPr/>
              </p:nvSpPr>
              <p:spPr>
                <a:xfrm rot="20884692">
                  <a:off x="4328158" y="1971678"/>
                  <a:ext cx="529114" cy="1476173"/>
                </a:xfrm>
                <a:prstGeom prst="triangle">
                  <a:avLst/>
                </a:prstGeom>
                <a:gradFill>
                  <a:gsLst>
                    <a:gs pos="96000">
                      <a:schemeClr val="accent1">
                        <a:lumMod val="12000"/>
                        <a:lumOff val="88000"/>
                        <a:alpha val="7000"/>
                      </a:schemeClr>
                    </a:gs>
                    <a:gs pos="100000">
                      <a:schemeClr val="bg1">
                        <a:alpha val="92000"/>
                      </a:schemeClr>
                    </a:gs>
                    <a:gs pos="5000">
                      <a:srgbClr val="072B3A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굴림체"/>
                    <a:cs typeface="+mn-cs"/>
                  </a:endParaRPr>
                </a:p>
              </p:txBody>
            </p:sp>
            <p:sp>
              <p:nvSpPr>
                <p:cNvPr id="114" name="이등변 삼각형 113"/>
                <p:cNvSpPr/>
                <p:nvPr/>
              </p:nvSpPr>
              <p:spPr>
                <a:xfrm rot="20619422">
                  <a:off x="4427616" y="1954660"/>
                  <a:ext cx="613174" cy="1775894"/>
                </a:xfrm>
                <a:prstGeom prst="triangle">
                  <a:avLst/>
                </a:prstGeom>
                <a:gradFill>
                  <a:gsLst>
                    <a:gs pos="96000">
                      <a:schemeClr val="accent1">
                        <a:lumMod val="12000"/>
                        <a:lumOff val="88000"/>
                        <a:alpha val="7000"/>
                      </a:schemeClr>
                    </a:gs>
                    <a:gs pos="53000">
                      <a:schemeClr val="bg1">
                        <a:alpha val="70000"/>
                      </a:schemeClr>
                    </a:gs>
                    <a:gs pos="5000">
                      <a:schemeClr val="bg1">
                        <a:alpha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굴림체"/>
                    <a:cs typeface="+mn-cs"/>
                  </a:endParaRPr>
                </a:p>
              </p:txBody>
            </p:sp>
          </p:grpSp>
          <p:pic>
            <p:nvPicPr>
              <p:cNvPr id="111" name="Picture 5" descr="C:\Users\user\Desktop\그림2.tif"/>
              <p:cNvPicPr>
                <a:picLocks noChangeAspect="1" noChangeArrowheads="1"/>
              </p:cNvPicPr>
              <p:nvPr/>
            </p:nvPicPr>
            <p:blipFill rotWithShape="1">
              <a:blip r:embed="rId11"/>
              <a:srcRect l="16080" t="11000" r="12020" b="16940"/>
              <a:stretch>
                <a:fillRect/>
              </a:stretch>
            </p:blipFill>
            <p:spPr>
              <a:xfrm rot="2126816">
                <a:off x="5851421" y="1441317"/>
                <a:ext cx="1215249" cy="1308730"/>
              </a:xfrm>
              <a:prstGeom prst="rect">
                <a:avLst/>
              </a:prstGeom>
              <a:noFill/>
            </p:spPr>
          </p:pic>
        </p:grpSp>
        <p:grpSp>
          <p:nvGrpSpPr>
            <p:cNvPr id="105" name="그룹 104"/>
            <p:cNvGrpSpPr/>
            <p:nvPr/>
          </p:nvGrpSpPr>
          <p:grpSpPr>
            <a:xfrm>
              <a:off x="10744202" y="1721379"/>
              <a:ext cx="1154378" cy="1316831"/>
              <a:chOff x="10316301" y="1740643"/>
              <a:chExt cx="1561871" cy="1620479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78" t="8220" r="7198" b="14665"/>
              <a:stretch/>
            </p:blipFill>
            <p:spPr>
              <a:xfrm>
                <a:off x="10316301" y="1740643"/>
                <a:ext cx="1561871" cy="1620479"/>
              </a:xfrm>
              <a:prstGeom prst="rect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107" name="포인트가 5개인 별 106"/>
              <p:cNvSpPr/>
              <p:nvPr/>
            </p:nvSpPr>
            <p:spPr>
              <a:xfrm rot="20700344">
                <a:off x="10629980" y="1996774"/>
                <a:ext cx="224535" cy="224535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굴림체"/>
                  <a:cs typeface="+mn-cs"/>
                </a:endParaRPr>
              </a:p>
            </p:txBody>
          </p:sp>
        </p:grpSp>
      </p:grpSp>
      <p:sp>
        <p:nvSpPr>
          <p:cNvPr id="3" name="직사각형 2"/>
          <p:cNvSpPr/>
          <p:nvPr/>
        </p:nvSpPr>
        <p:spPr>
          <a:xfrm>
            <a:off x="1243569" y="3085015"/>
            <a:ext cx="7633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ESC</a:t>
            </a:r>
            <a:endParaRPr kumimoji="0" lang="ko-KR" altLang="en-US" sz="2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굴림체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4A5CC-FF6C-2920-EF02-8B59B02BA861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Introduction of ESC</a:t>
            </a:r>
          </a:p>
        </p:txBody>
      </p:sp>
    </p:spTree>
    <p:extLst>
      <p:ext uri="{BB962C8B-B14F-4D97-AF65-F5344CB8AC3E}">
        <p14:creationId xmlns:p14="http://schemas.microsoft.com/office/powerpoint/2010/main" val="405037883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림 73">
            <a:extLst>
              <a:ext uri="{FF2B5EF4-FFF2-40B4-BE49-F238E27FC236}">
                <a16:creationId xmlns:a16="http://schemas.microsoft.com/office/drawing/2014/main" id="{D17C3F1E-16B0-468B-967A-13368E5DB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7" b="19791"/>
          <a:stretch/>
        </p:blipFill>
        <p:spPr>
          <a:xfrm>
            <a:off x="1062752" y="3579656"/>
            <a:ext cx="10433534" cy="991690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9B44849D-0EDA-42F2-85E2-EAC966E60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18" b="21999"/>
          <a:stretch/>
        </p:blipFill>
        <p:spPr>
          <a:xfrm>
            <a:off x="1062752" y="2630224"/>
            <a:ext cx="10433534" cy="949432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2797FEC3-C257-4CCE-93D9-C85D393C5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03"/>
          <a:stretch/>
        </p:blipFill>
        <p:spPr>
          <a:xfrm>
            <a:off x="1093999" y="4627405"/>
            <a:ext cx="10402286" cy="1280147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BE90827A-E5BA-4BE5-A374-E8F25C9F3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48" b="21664"/>
          <a:stretch/>
        </p:blipFill>
        <p:spPr>
          <a:xfrm>
            <a:off x="1093999" y="5589431"/>
            <a:ext cx="10402286" cy="974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Geometric differences (JAN – DEC 2023)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20" y="1875665"/>
            <a:ext cx="8159880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Almost 1-2 pixels difference in RMSE analysis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Sometimes, a reversal trend occurs after rebooting GEMS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CA41D44-9420-5FD5-0AC8-539CD8E792A2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46198D4-DC98-0A02-D1A8-1536AF2769C1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AA6335D-234B-2E77-6981-E7DFD9FAE3A4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AF6EC64-6FF1-C3F4-10C8-B8A48EE0C170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8F5B023-6B23-21BB-2615-E93EA775D52B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307207" y="2623258"/>
            <a:ext cx="1713931" cy="2296039"/>
            <a:chOff x="336573" y="77047"/>
            <a:chExt cx="3360689" cy="39708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81F719-5A39-41BE-B033-01A617F20F46}"/>
                </a:ext>
              </a:extLst>
            </p:cNvPr>
            <p:cNvSpPr txBox="1"/>
            <p:nvPr/>
          </p:nvSpPr>
          <p:spPr>
            <a:xfrm>
              <a:off x="336573" y="77047"/>
              <a:ext cx="3360689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E6B2BD-75CB-4987-A9B1-D549C5F0F145}"/>
                </a:ext>
              </a:extLst>
            </p:cNvPr>
            <p:cNvSpPr txBox="1"/>
            <p:nvPr/>
          </p:nvSpPr>
          <p:spPr>
            <a:xfrm>
              <a:off x="360618" y="3462389"/>
              <a:ext cx="3115521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3984992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5944574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3098644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5058226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E4A634F-FF38-1264-1B46-C552DAC07AB9}"/>
              </a:ext>
            </a:extLst>
          </p:cNvPr>
          <p:cNvGrpSpPr/>
          <p:nvPr/>
        </p:nvGrpSpPr>
        <p:grpSpPr>
          <a:xfrm>
            <a:off x="1335687" y="2422483"/>
            <a:ext cx="10219585" cy="4113098"/>
            <a:chOff x="1335687" y="2422483"/>
            <a:chExt cx="10219585" cy="4113098"/>
          </a:xfrm>
        </p:grpSpPr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6DA821CF-E008-4DEC-B1ED-0349DF54F4D5}"/>
                </a:ext>
              </a:extLst>
            </p:cNvPr>
            <p:cNvCxnSpPr>
              <a:cxnSpLocks/>
            </p:cNvCxnSpPr>
            <p:nvPr/>
          </p:nvCxnSpPr>
          <p:spPr>
            <a:xfrm>
              <a:off x="7198425" y="2608177"/>
              <a:ext cx="0" cy="3927404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ACF31DEF-9017-4EAB-BBD2-2909EA78FA5B}"/>
                </a:ext>
              </a:extLst>
            </p:cNvPr>
            <p:cNvSpPr/>
            <p:nvPr/>
          </p:nvSpPr>
          <p:spPr>
            <a:xfrm>
              <a:off x="6350298" y="2422483"/>
              <a:ext cx="1734382" cy="1674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 latinLnBrk="1"/>
              <a:r>
                <a:rPr lang="en-US" altLang="ko-KR" sz="1400" b="1" kern="0" spc="-11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FF"/>
                  </a:solidFill>
                  <a:latin typeface="고양덕양 B" pitchFamily="2" charset="-127"/>
                  <a:ea typeface="고양덕양 B" pitchFamily="2" charset="-127"/>
                </a:rPr>
                <a:t>JUL 17 2023</a:t>
              </a:r>
              <a:endParaRPr lang="ko-KR" altLang="en-US" sz="14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FF"/>
                </a:solidFill>
                <a:latin typeface="고양덕양 B" pitchFamily="2" charset="-127"/>
                <a:ea typeface="고양덕양 B" pitchFamily="2" charset="-127"/>
              </a:endParaRPr>
            </a:p>
          </p:txBody>
        </p: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AF363803-337B-4652-9FF6-67B155ADD8D5}"/>
                </a:ext>
              </a:extLst>
            </p:cNvPr>
            <p:cNvCxnSpPr>
              <a:cxnSpLocks/>
            </p:cNvCxnSpPr>
            <p:nvPr/>
          </p:nvCxnSpPr>
          <p:spPr>
            <a:xfrm>
              <a:off x="9147265" y="2661941"/>
              <a:ext cx="0" cy="3873640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64D93A0A-CC33-443A-9DAB-562767DDD8FE}"/>
                </a:ext>
              </a:extLst>
            </p:cNvPr>
            <p:cNvSpPr/>
            <p:nvPr/>
          </p:nvSpPr>
          <p:spPr>
            <a:xfrm>
              <a:off x="8321306" y="2422483"/>
              <a:ext cx="1734382" cy="1674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 latinLnBrk="1"/>
              <a:r>
                <a:rPr lang="en-US" altLang="ko-KR" sz="1400" b="1" kern="0" spc="-11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FF"/>
                  </a:solidFill>
                  <a:latin typeface="고양덕양 B" pitchFamily="2" charset="-127"/>
                  <a:ea typeface="고양덕양 B" pitchFamily="2" charset="-127"/>
                </a:rPr>
                <a:t>SEP 24 2023</a:t>
              </a:r>
              <a:endParaRPr lang="ko-KR" altLang="en-US" sz="14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FF"/>
                </a:solidFill>
                <a:latin typeface="고양덕양 B" pitchFamily="2" charset="-127"/>
                <a:ea typeface="고양덕양 B" pitchFamily="2" charset="-127"/>
              </a:endParaRPr>
            </a:p>
          </p:txBody>
        </p: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2817FBA1-0198-48BE-B541-33C8DC54A697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653" y="2634491"/>
              <a:ext cx="0" cy="3901090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F1C3D732-E32C-436D-AEE9-E109EC460CB2}"/>
                </a:ext>
              </a:extLst>
            </p:cNvPr>
            <p:cNvSpPr/>
            <p:nvPr/>
          </p:nvSpPr>
          <p:spPr>
            <a:xfrm>
              <a:off x="9820890" y="2434122"/>
              <a:ext cx="1734382" cy="1674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 latinLnBrk="1"/>
              <a:r>
                <a:rPr lang="en-US" altLang="ko-KR" sz="1400" b="1" kern="0" spc="-11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FF"/>
                  </a:solidFill>
                  <a:latin typeface="고양덕양 B" pitchFamily="2" charset="-127"/>
                  <a:ea typeface="고양덕양 B" pitchFamily="2" charset="-127"/>
                </a:rPr>
                <a:t>DEC 10 2023</a:t>
              </a:r>
              <a:endParaRPr lang="ko-KR" altLang="en-US" sz="14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FF"/>
                </a:solidFill>
                <a:latin typeface="고양덕양 B" pitchFamily="2" charset="-127"/>
                <a:ea typeface="고양덕양 B" pitchFamily="2" charset="-127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E092037-F313-9BAB-DDCA-794621998C2A}"/>
                </a:ext>
              </a:extLst>
            </p:cNvPr>
            <p:cNvCxnSpPr>
              <a:cxnSpLocks/>
            </p:cNvCxnSpPr>
            <p:nvPr/>
          </p:nvCxnSpPr>
          <p:spPr>
            <a:xfrm>
              <a:off x="2183814" y="2608177"/>
              <a:ext cx="0" cy="3927404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20EA149-17BA-8F92-93BB-0C0D39A3D55F}"/>
                </a:ext>
              </a:extLst>
            </p:cNvPr>
            <p:cNvSpPr/>
            <p:nvPr/>
          </p:nvSpPr>
          <p:spPr>
            <a:xfrm>
              <a:off x="1335687" y="2422483"/>
              <a:ext cx="1734382" cy="1674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 latinLnBrk="1"/>
              <a:r>
                <a:rPr lang="en-US" altLang="ko-KR" sz="1400" b="1" kern="0" spc="-119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FF"/>
                  </a:solidFill>
                  <a:latin typeface="고양덕양 B" pitchFamily="2" charset="-127"/>
                  <a:ea typeface="고양덕양 B" pitchFamily="2" charset="-127"/>
                </a:rPr>
                <a:t>JAN 4 2023</a:t>
              </a:r>
              <a:endParaRPr lang="ko-KR" altLang="en-US" sz="14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FF"/>
                </a:solidFill>
                <a:latin typeface="고양덕양 B" pitchFamily="2" charset="-127"/>
                <a:ea typeface="고양덕양 B" pitchFamily="2" charset="-127"/>
              </a:endParaRP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16CF3272-105B-B595-A633-0386618368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255" t="9292" r="2926" b="8321"/>
          <a:stretch/>
        </p:blipFill>
        <p:spPr>
          <a:xfrm>
            <a:off x="11093582" y="2623257"/>
            <a:ext cx="805406" cy="39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9B44849D-0EDA-42F2-85E2-EAC966E60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7"/>
          <a:stretch/>
        </p:blipFill>
        <p:spPr>
          <a:xfrm>
            <a:off x="1265932" y="2609850"/>
            <a:ext cx="10084073" cy="129806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17C3F1E-16B0-468B-967A-13368E5D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1"/>
          <a:stretch/>
        </p:blipFill>
        <p:spPr>
          <a:xfrm>
            <a:off x="1265932" y="3607967"/>
            <a:ext cx="10084073" cy="130710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797FEC3-C257-4CCE-93D9-C85D393C5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75"/>
          <a:stretch/>
        </p:blipFill>
        <p:spPr>
          <a:xfrm>
            <a:off x="1270254" y="4616095"/>
            <a:ext cx="10084073" cy="129709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E90827A-E5BA-4BE5-A374-E8F25C9F3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93" b="20670"/>
          <a:stretch/>
        </p:blipFill>
        <p:spPr>
          <a:xfrm>
            <a:off x="1270254" y="5602344"/>
            <a:ext cx="10084073" cy="997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Geometric differences (JAN – MAY 2024)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20" y="1875665"/>
            <a:ext cx="8159880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Almost 1-2 pixels difference in RMSE analysis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GEMS did not require a reboot as no issues were encountered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CA41D44-9420-5FD5-0AC8-539CD8E792A2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46198D4-DC98-0A02-D1A8-1536AF2769C1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AA6335D-234B-2E77-6981-E7DFD9FAE3A4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AF6EC64-6FF1-C3F4-10C8-B8A48EE0C170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8F5B023-6B23-21BB-2615-E93EA775D52B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307207" y="2623258"/>
            <a:ext cx="1713931" cy="2296039"/>
            <a:chOff x="336573" y="77047"/>
            <a:chExt cx="3360689" cy="39708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81F719-5A39-41BE-B033-01A617F20F46}"/>
                </a:ext>
              </a:extLst>
            </p:cNvPr>
            <p:cNvSpPr txBox="1"/>
            <p:nvPr/>
          </p:nvSpPr>
          <p:spPr>
            <a:xfrm>
              <a:off x="336573" y="77047"/>
              <a:ext cx="3360689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E6B2BD-75CB-4987-A9B1-D549C5F0F145}"/>
                </a:ext>
              </a:extLst>
            </p:cNvPr>
            <p:cNvSpPr txBox="1"/>
            <p:nvPr/>
          </p:nvSpPr>
          <p:spPr>
            <a:xfrm>
              <a:off x="360618" y="3462389"/>
              <a:ext cx="3115521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-3139025" y="3282725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-3139025" y="5242307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3984992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5944574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3098644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423939" y="5058226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16E973-30F7-05DF-1A3A-3377226115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255" t="9292" r="2926" b="8321"/>
          <a:stretch/>
        </p:blipFill>
        <p:spPr>
          <a:xfrm>
            <a:off x="10865149" y="2623257"/>
            <a:ext cx="805406" cy="39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09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E33FD8E-7A7E-2525-0BF1-D5A477CD3184}"/>
              </a:ext>
            </a:extLst>
          </p:cNvPr>
          <p:cNvGrpSpPr/>
          <p:nvPr/>
        </p:nvGrpSpPr>
        <p:grpSpPr>
          <a:xfrm>
            <a:off x="1853650" y="2256795"/>
            <a:ext cx="9094954" cy="3940805"/>
            <a:chOff x="2217683" y="1328824"/>
            <a:chExt cx="7560000" cy="5529175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07A17D9-92CE-4A7D-9A9A-3248C6EED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36"/>
            <a:stretch/>
          </p:blipFill>
          <p:spPr>
            <a:xfrm>
              <a:off x="2217683" y="1328824"/>
              <a:ext cx="7560000" cy="2976381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3776AF8E-154D-415D-BF70-47AE79A2D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36"/>
            <a:stretch/>
          </p:blipFill>
          <p:spPr>
            <a:xfrm>
              <a:off x="2217683" y="3881618"/>
              <a:ext cx="7560000" cy="29763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Radiometric difference (JAN 2023 – MAY 2024) 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20" y="1875665"/>
            <a:ext cx="8159880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Dramatic change in correlation coefficient and bias after rebooting GEMS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CA41D44-9420-5FD5-0AC8-539CD8E792A2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46198D4-DC98-0A02-D1A8-1536AF2769C1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AA6335D-234B-2E77-6981-E7DFD9FAE3A4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AF6EC64-6FF1-C3F4-10C8-B8A48EE0C170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8F5B023-6B23-21BB-2615-E93EA775D52B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125805" y="2162192"/>
            <a:ext cx="6361442" cy="4568641"/>
            <a:chOff x="3387736" y="2420399"/>
            <a:chExt cx="6361442" cy="4092808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C06D4595-A7EB-4674-A487-FA609501D400}"/>
                </a:ext>
              </a:extLst>
            </p:cNvPr>
            <p:cNvCxnSpPr>
              <a:cxnSpLocks/>
            </p:cNvCxnSpPr>
            <p:nvPr/>
          </p:nvCxnSpPr>
          <p:spPr>
            <a:xfrm>
              <a:off x="3997988" y="2420399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0D6E0C-7CE6-4E76-B9C8-54B64B5F9F3D}"/>
                </a:ext>
              </a:extLst>
            </p:cNvPr>
            <p:cNvSpPr txBox="1"/>
            <p:nvPr/>
          </p:nvSpPr>
          <p:spPr>
            <a:xfrm>
              <a:off x="3387736" y="6209913"/>
              <a:ext cx="1311706" cy="303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JAN 4 2023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CA141681-B63C-4928-85A3-F024A894192F}"/>
                </a:ext>
              </a:extLst>
            </p:cNvPr>
            <p:cNvCxnSpPr>
              <a:cxnSpLocks/>
            </p:cNvCxnSpPr>
            <p:nvPr/>
          </p:nvCxnSpPr>
          <p:spPr>
            <a:xfrm>
              <a:off x="6995591" y="2431982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8DEFA2-773D-437A-AC36-2432DC3AA20A}"/>
                </a:ext>
              </a:extLst>
            </p:cNvPr>
            <p:cNvSpPr txBox="1"/>
            <p:nvPr/>
          </p:nvSpPr>
          <p:spPr>
            <a:xfrm>
              <a:off x="6302933" y="6209913"/>
              <a:ext cx="1385316" cy="303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JUL 17 2023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9C99B3A2-817E-4410-A6C7-5DBE2D798D0D}"/>
                </a:ext>
              </a:extLst>
            </p:cNvPr>
            <p:cNvCxnSpPr>
              <a:cxnSpLocks/>
            </p:cNvCxnSpPr>
            <p:nvPr/>
          </p:nvCxnSpPr>
          <p:spPr>
            <a:xfrm>
              <a:off x="8156566" y="2438133"/>
              <a:ext cx="0" cy="3597378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BA5BA1-0485-4DBC-9E6D-18029F12AFC7}"/>
                </a:ext>
              </a:extLst>
            </p:cNvPr>
            <p:cNvSpPr txBox="1"/>
            <p:nvPr/>
          </p:nvSpPr>
          <p:spPr>
            <a:xfrm>
              <a:off x="7459901" y="6027877"/>
              <a:ext cx="1393330" cy="303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SEP 24 2023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4F155069-B856-4563-8A6E-F1C84621B94F}"/>
                </a:ext>
              </a:extLst>
            </p:cNvPr>
            <p:cNvCxnSpPr>
              <a:cxnSpLocks/>
            </p:cNvCxnSpPr>
            <p:nvPr/>
          </p:nvCxnSpPr>
          <p:spPr>
            <a:xfrm>
              <a:off x="9042526" y="2431822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8BF0A20-B361-4DA0-ABC6-156919AB1A4D}"/>
                </a:ext>
              </a:extLst>
            </p:cNvPr>
            <p:cNvSpPr txBox="1"/>
            <p:nvPr/>
          </p:nvSpPr>
          <p:spPr>
            <a:xfrm>
              <a:off x="8314170" y="6209914"/>
              <a:ext cx="1435008" cy="303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DEC 10 2023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95CD704-C6F4-9AEC-A621-641BBF5920EA}"/>
              </a:ext>
            </a:extLst>
          </p:cNvPr>
          <p:cNvGrpSpPr/>
          <p:nvPr/>
        </p:nvGrpSpPr>
        <p:grpSpPr>
          <a:xfrm>
            <a:off x="307207" y="2256795"/>
            <a:ext cx="1713931" cy="2213955"/>
            <a:chOff x="336573" y="77047"/>
            <a:chExt cx="3360689" cy="38288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7F3C4F-B5B4-AA0B-1BCD-8E2B5FF69319}"/>
                </a:ext>
              </a:extLst>
            </p:cNvPr>
            <p:cNvSpPr txBox="1"/>
            <p:nvPr/>
          </p:nvSpPr>
          <p:spPr>
            <a:xfrm>
              <a:off x="336573" y="77047"/>
              <a:ext cx="3360689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94DA3D-EF3B-5566-A1A1-8D6AE7E153FB}"/>
                </a:ext>
              </a:extLst>
            </p:cNvPr>
            <p:cNvSpPr txBox="1"/>
            <p:nvPr/>
          </p:nvSpPr>
          <p:spPr>
            <a:xfrm>
              <a:off x="360618" y="3320430"/>
              <a:ext cx="3115521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6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plans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23</a:t>
            </a:fld>
            <a:endParaRPr lang="ko-KR" altLang="en-US"/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3B42BECC-9956-58FB-209F-66EDC91F5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435246"/>
              </p:ext>
            </p:extLst>
          </p:nvPr>
        </p:nvGraphicFramePr>
        <p:xfrm>
          <a:off x="-206755" y="1256948"/>
          <a:ext cx="12941680" cy="4012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8" descr="bg_icon_2.png">
            <a:extLst>
              <a:ext uri="{FF2B5EF4-FFF2-40B4-BE49-F238E27FC236}">
                <a16:creationId xmlns:a16="http://schemas.microsoft.com/office/drawing/2014/main" id="{BC4CFF70-6ED4-7527-F85A-FBA43C0A4C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489" y="4301998"/>
            <a:ext cx="894249" cy="798112"/>
          </a:xfrm>
          <a:prstGeom prst="rect">
            <a:avLst/>
          </a:prstGeom>
          <a:ln>
            <a:noFill/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9803FD79-A598-97BE-AB85-DF235140D1D9}"/>
              </a:ext>
            </a:extLst>
          </p:cNvPr>
          <p:cNvGrpSpPr/>
          <p:nvPr/>
        </p:nvGrpSpPr>
        <p:grpSpPr>
          <a:xfrm rot="2700000">
            <a:off x="1911731" y="2729032"/>
            <a:ext cx="379010" cy="1010726"/>
            <a:chOff x="5330537" y="4825685"/>
            <a:chExt cx="561995" cy="1373735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B5A8F81-1CFD-8942-F81A-CA41E08F02DD}"/>
                </a:ext>
              </a:extLst>
            </p:cNvPr>
            <p:cNvSpPr/>
            <p:nvPr/>
          </p:nvSpPr>
          <p:spPr>
            <a:xfrm>
              <a:off x="5440300" y="5864538"/>
              <a:ext cx="452232" cy="33488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952CCA8A-7D6D-8449-722D-33751AEF3002}"/>
                </a:ext>
              </a:extLst>
            </p:cNvPr>
            <p:cNvCxnSpPr>
              <a:stCxn id="7" idx="0"/>
            </p:cNvCxnSpPr>
            <p:nvPr/>
          </p:nvCxnSpPr>
          <p:spPr>
            <a:xfrm rot="18900000" flipV="1">
              <a:off x="5610164" y="5728732"/>
              <a:ext cx="264999" cy="4934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45F54957-B5C8-F7EE-113B-41F31FE56361}"/>
                </a:ext>
              </a:extLst>
            </p:cNvPr>
            <p:cNvCxnSpPr/>
            <p:nvPr/>
          </p:nvCxnSpPr>
          <p:spPr>
            <a:xfrm>
              <a:off x="5535561" y="5645291"/>
              <a:ext cx="146636" cy="226289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43D8B0B-CB53-0AE9-E9E8-7BDED9B81F7E}"/>
                </a:ext>
              </a:extLst>
            </p:cNvPr>
            <p:cNvSpPr/>
            <p:nvPr/>
          </p:nvSpPr>
          <p:spPr>
            <a:xfrm rot="16200000">
              <a:off x="5258233" y="5034729"/>
              <a:ext cx="816370" cy="398281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1FE4F0BB-D483-BA11-F9B1-47132D1350B5}"/>
                </a:ext>
              </a:extLst>
            </p:cNvPr>
            <p:cNvCxnSpPr/>
            <p:nvPr/>
          </p:nvCxnSpPr>
          <p:spPr>
            <a:xfrm>
              <a:off x="5467276" y="5444385"/>
              <a:ext cx="39828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A50B17FC-7992-FB3A-CB5A-69A1F8841FB3}"/>
                </a:ext>
              </a:extLst>
            </p:cNvPr>
            <p:cNvCxnSpPr/>
            <p:nvPr/>
          </p:nvCxnSpPr>
          <p:spPr>
            <a:xfrm>
              <a:off x="5458544" y="5225167"/>
              <a:ext cx="39828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55261275-A759-3687-B336-98A8D10AA889}"/>
                </a:ext>
              </a:extLst>
            </p:cNvPr>
            <p:cNvCxnSpPr/>
            <p:nvPr/>
          </p:nvCxnSpPr>
          <p:spPr>
            <a:xfrm>
              <a:off x="5467276" y="5023414"/>
              <a:ext cx="398281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663DBB3-47E6-1C9E-C9B9-8A7767D3A390}"/>
                </a:ext>
              </a:extLst>
            </p:cNvPr>
            <p:cNvSpPr/>
            <p:nvPr/>
          </p:nvSpPr>
          <p:spPr>
            <a:xfrm>
              <a:off x="5330537" y="5864539"/>
              <a:ext cx="115200" cy="120625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52042841-2BE8-93FF-F7C3-888AA33B2817}"/>
                </a:ext>
              </a:extLst>
            </p:cNvPr>
            <p:cNvSpPr/>
            <p:nvPr/>
          </p:nvSpPr>
          <p:spPr>
            <a:xfrm>
              <a:off x="5330537" y="5986690"/>
              <a:ext cx="115200" cy="120625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BB45121A-4034-032D-A9A2-C13A5EDA302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648" y="1493361"/>
            <a:ext cx="751176" cy="688540"/>
          </a:xfrm>
          <a:prstGeom prst="rect">
            <a:avLst/>
          </a:prstGeom>
          <a:ln>
            <a:noFill/>
          </a:ln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5F146EAB-2F68-4AD0-D18B-17011DC1D105}"/>
              </a:ext>
            </a:extLst>
          </p:cNvPr>
          <p:cNvSpPr/>
          <p:nvPr/>
        </p:nvSpPr>
        <p:spPr>
          <a:xfrm>
            <a:off x="2736720" y="1625952"/>
            <a:ext cx="8159880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To achieve 100 % success rates in receiving and retrieving GEMS data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5383214-967C-E08F-1CF1-894E2F11F08B}"/>
              </a:ext>
            </a:extLst>
          </p:cNvPr>
          <p:cNvSpPr/>
          <p:nvPr/>
        </p:nvSpPr>
        <p:spPr>
          <a:xfrm>
            <a:off x="2736720" y="3062004"/>
            <a:ext cx="8159880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To monitor and analyze GEMS telemetry, solar observations, and L1 data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6A8A6A7-3D46-3C2A-8FB3-765167E99C34}"/>
              </a:ext>
            </a:extLst>
          </p:cNvPr>
          <p:cNvSpPr/>
          <p:nvPr/>
        </p:nvSpPr>
        <p:spPr>
          <a:xfrm>
            <a:off x="2736720" y="4498057"/>
            <a:ext cx="8159880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To conduct intercomparison with other satellites (GEO-GEO, GEO-LEO)</a:t>
            </a:r>
          </a:p>
        </p:txBody>
      </p:sp>
      <p:pic>
        <p:nvPicPr>
          <p:cNvPr id="27" name="Picture 7" descr="C:\Users\Youngmin\Desktop\지구.png">
            <a:extLst>
              <a:ext uri="{FF2B5EF4-FFF2-40B4-BE49-F238E27FC236}">
                <a16:creationId xmlns:a16="http://schemas.microsoft.com/office/drawing/2014/main" id="{39F227C3-84A5-4035-CF6A-C0A293F66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l="69820" b="4170"/>
          <a:stretch>
            <a:fillRect/>
          </a:stretch>
        </p:blipFill>
        <p:spPr>
          <a:xfrm rot="16200000">
            <a:off x="5227154" y="211619"/>
            <a:ext cx="1432893" cy="1188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6660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0">
            <a:extLst>
              <a:ext uri="{FF2B5EF4-FFF2-40B4-BE49-F238E27FC236}">
                <a16:creationId xmlns:a16="http://schemas.microsoft.com/office/drawing/2014/main" id="{7AC7AF15-B8DA-D948-A2FD-E55EA25FDFCA}"/>
              </a:ext>
            </a:extLst>
          </p:cNvPr>
          <p:cNvSpPr/>
          <p:nvPr/>
        </p:nvSpPr>
        <p:spPr bwMode="auto">
          <a:xfrm>
            <a:off x="0" y="301751"/>
            <a:ext cx="11374130" cy="685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C226EEC-99C0-42CA-98B9-A927014D8B27}"/>
              </a:ext>
            </a:extLst>
          </p:cNvPr>
          <p:cNvSpPr/>
          <p:nvPr/>
        </p:nvSpPr>
        <p:spPr>
          <a:xfrm>
            <a:off x="354731" y="1232450"/>
            <a:ext cx="11393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855" marR="19047" indent="-262855" algn="ctr" fontAlgn="base"/>
            <a:r>
              <a:rPr lang="en-US" altLang="ko-KR" sz="4800" b="1" dirty="0">
                <a:gradFill>
                  <a:gsLst>
                    <a:gs pos="69027">
                      <a:prstClr val="black">
                        <a:lumMod val="75000"/>
                        <a:lumOff val="25000"/>
                      </a:prstClr>
                    </a:gs>
                    <a:gs pos="41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Thank you for your attention.</a:t>
            </a:r>
          </a:p>
        </p:txBody>
      </p:sp>
      <p:pic>
        <p:nvPicPr>
          <p:cNvPr id="11" name="_x146649456" descr="EMB0000200406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256">
            <a:off x="3193604" y="3969280"/>
            <a:ext cx="2412673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" descr="D:\조아라\01. 지구과사업\11. 홍보\비행상상도2B_20150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899">
            <a:off x="354731" y="3969280"/>
            <a:ext cx="2763751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_x380837120" descr="EMB00000ecc282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731">
            <a:off x="5687065" y="3969280"/>
            <a:ext cx="285843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83073D1D-3EEF-44BA-806F-981BB40EA76E}"/>
              </a:ext>
            </a:extLst>
          </p:cNvPr>
          <p:cNvGrpSpPr/>
          <p:nvPr/>
        </p:nvGrpSpPr>
        <p:grpSpPr>
          <a:xfrm>
            <a:off x="418626" y="918863"/>
            <a:ext cx="11155708" cy="1495546"/>
            <a:chOff x="786967" y="2484968"/>
            <a:chExt cx="10777503" cy="1874952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7919585-7416-44E9-BEDD-D6AA685D888F}"/>
                </a:ext>
              </a:extLst>
            </p:cNvPr>
            <p:cNvGrpSpPr/>
            <p:nvPr/>
          </p:nvGrpSpPr>
          <p:grpSpPr>
            <a:xfrm>
              <a:off x="11071058" y="3981173"/>
              <a:ext cx="493412" cy="378747"/>
              <a:chOff x="6469063" y="5621338"/>
              <a:chExt cx="676276" cy="519113"/>
            </a:xfrm>
            <a:solidFill>
              <a:schemeClr val="tx1">
                <a:alpha val="15000"/>
              </a:schemeClr>
            </a:solidFill>
          </p:grpSpPr>
          <p:sp>
            <p:nvSpPr>
              <p:cNvPr id="21" name="Freeform 43">
                <a:extLst>
                  <a:ext uri="{FF2B5EF4-FFF2-40B4-BE49-F238E27FC236}">
                    <a16:creationId xmlns:a16="http://schemas.microsoft.com/office/drawing/2014/main" id="{39449CB0-4DAF-4C1D-B705-C244301E9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9063" y="5621338"/>
                <a:ext cx="301625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  <p:sp>
            <p:nvSpPr>
              <p:cNvPr id="22" name="Freeform 44">
                <a:extLst>
                  <a:ext uri="{FF2B5EF4-FFF2-40B4-BE49-F238E27FC236}">
                    <a16:creationId xmlns:a16="http://schemas.microsoft.com/office/drawing/2014/main" id="{54911EFF-5262-427F-8993-378D5947D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5621338"/>
                <a:ext cx="300038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</p:grp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8F47A681-ECB9-4610-85DD-655CFF4A03A7}"/>
                </a:ext>
              </a:extLst>
            </p:cNvPr>
            <p:cNvCxnSpPr>
              <a:cxnSpLocks/>
            </p:cNvCxnSpPr>
            <p:nvPr/>
          </p:nvCxnSpPr>
          <p:spPr>
            <a:xfrm>
              <a:off x="1450667" y="4117280"/>
              <a:ext cx="9486439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E81EB701-7650-489C-B5C6-ABEA829D197B}"/>
                </a:ext>
              </a:extLst>
            </p:cNvPr>
            <p:cNvCxnSpPr>
              <a:cxnSpLocks/>
            </p:cNvCxnSpPr>
            <p:nvPr/>
          </p:nvCxnSpPr>
          <p:spPr>
            <a:xfrm>
              <a:off x="1436174" y="2757194"/>
              <a:ext cx="9500932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ED42C73-D7E0-48DB-9F09-6C76119151C5}"/>
                </a:ext>
              </a:extLst>
            </p:cNvPr>
            <p:cNvGrpSpPr/>
            <p:nvPr/>
          </p:nvGrpSpPr>
          <p:grpSpPr>
            <a:xfrm rot="10800000">
              <a:off x="786967" y="2484968"/>
              <a:ext cx="493412" cy="378748"/>
              <a:chOff x="6469063" y="4818569"/>
              <a:chExt cx="676276" cy="519115"/>
            </a:xfrm>
            <a:solidFill>
              <a:schemeClr val="tx1">
                <a:alpha val="15000"/>
              </a:schemeClr>
            </a:solidFill>
          </p:grpSpPr>
          <p:sp>
            <p:nvSpPr>
              <p:cNvPr id="19" name="Freeform 43">
                <a:extLst>
                  <a:ext uri="{FF2B5EF4-FFF2-40B4-BE49-F238E27FC236}">
                    <a16:creationId xmlns:a16="http://schemas.microsoft.com/office/drawing/2014/main" id="{586CACBE-5522-40E4-B3D5-D107224DB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9063" y="4818571"/>
                <a:ext cx="301625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  <p:sp>
            <p:nvSpPr>
              <p:cNvPr id="20" name="Freeform 44">
                <a:extLst>
                  <a:ext uri="{FF2B5EF4-FFF2-40B4-BE49-F238E27FC236}">
                    <a16:creationId xmlns:a16="http://schemas.microsoft.com/office/drawing/2014/main" id="{3A0B56DD-6869-43BC-A943-BF1384FB8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818569"/>
                <a:ext cx="300038" cy="519114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</p:grpSp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9835">
            <a:off x="8413155" y="3924363"/>
            <a:ext cx="3356512" cy="202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직사각형 4"/>
          <p:cNvSpPr/>
          <p:nvPr/>
        </p:nvSpPr>
        <p:spPr>
          <a:xfrm>
            <a:off x="2699442" y="601418"/>
            <a:ext cx="6793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2024 TEMPO/GEMS Joint Science Team Workshop</a:t>
            </a:r>
            <a:endParaRPr lang="en-US" altLang="ko-KR" sz="7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5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377164" cy="365125"/>
          </a:xfrm>
        </p:spPr>
        <p:txBody>
          <a:bodyPr/>
          <a:lstStyle/>
          <a:p>
            <a:fld id="{CF861DB1-7CD0-4EAD-ACA9-006A4A6740D1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209479"/>
              </p:ext>
            </p:extLst>
          </p:nvPr>
        </p:nvGraphicFramePr>
        <p:xfrm>
          <a:off x="60960" y="2948615"/>
          <a:ext cx="5727262" cy="3235141"/>
        </p:xfrm>
        <a:graphic>
          <a:graphicData uri="http://schemas.openxmlformats.org/drawingml/2006/table">
            <a:tbl>
              <a:tblPr/>
              <a:tblGrid>
                <a:gridCol w="56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Month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07:45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08:45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09:45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10:45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11:45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12:45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13:45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14:45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15:45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16:45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altLang="ko-KR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7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3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4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5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6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7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45" name="그룹 44"/>
          <p:cNvGrpSpPr/>
          <p:nvPr/>
        </p:nvGrpSpPr>
        <p:grpSpPr>
          <a:xfrm>
            <a:off x="3188283" y="1530242"/>
            <a:ext cx="5766987" cy="1279440"/>
            <a:chOff x="5551141" y="1530242"/>
            <a:chExt cx="5766987" cy="1279440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299" y="1530242"/>
              <a:ext cx="1436329" cy="1279440"/>
            </a:xfrm>
            <a:prstGeom prst="rect">
              <a:avLst/>
            </a:prstGeom>
          </p:spPr>
        </p:pic>
        <p:sp>
          <p:nvSpPr>
            <p:cNvPr id="47" name="직사각형 46"/>
            <p:cNvSpPr/>
            <p:nvPr/>
          </p:nvSpPr>
          <p:spPr>
            <a:xfrm>
              <a:off x="7756491" y="1758434"/>
              <a:ext cx="443256" cy="964668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55190" y="2081685"/>
              <a:ext cx="1338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 Korea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(HK)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803" y="1530242"/>
              <a:ext cx="1436325" cy="1279440"/>
            </a:xfrm>
            <a:prstGeom prst="rect">
              <a:avLst/>
            </a:prstGeom>
          </p:spPr>
        </p:pic>
        <p:sp>
          <p:nvSpPr>
            <p:cNvPr id="51" name="직사각형 50"/>
            <p:cNvSpPr/>
            <p:nvPr/>
          </p:nvSpPr>
          <p:spPr>
            <a:xfrm>
              <a:off x="10089515" y="1754363"/>
              <a:ext cx="852987" cy="95991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023607" y="2081685"/>
              <a:ext cx="12705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West 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(FW)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141" y="1530242"/>
              <a:ext cx="1436325" cy="1279440"/>
            </a:xfrm>
            <a:prstGeom prst="rect">
              <a:avLst/>
            </a:prstGeom>
          </p:spPr>
        </p:pic>
        <p:sp>
          <p:nvSpPr>
            <p:cNvPr id="59" name="직사각형 58"/>
            <p:cNvSpPr/>
            <p:nvPr/>
          </p:nvSpPr>
          <p:spPr>
            <a:xfrm>
              <a:off x="6456189" y="1766736"/>
              <a:ext cx="460533" cy="955164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20630" y="2081685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 East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(HE)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680" y="1530242"/>
              <a:ext cx="1436324" cy="1279440"/>
            </a:xfrm>
            <a:prstGeom prst="rect">
              <a:avLst/>
            </a:prstGeom>
          </p:spPr>
        </p:pic>
        <p:sp>
          <p:nvSpPr>
            <p:cNvPr id="62" name="직사각형 61"/>
            <p:cNvSpPr/>
            <p:nvPr/>
          </p:nvSpPr>
          <p:spPr>
            <a:xfrm>
              <a:off x="8777287" y="1754363"/>
              <a:ext cx="852986" cy="959916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462763" y="2081685"/>
              <a:ext cx="15183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Central 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(FC)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오른쪽 화살표 5"/>
          <p:cNvSpPr/>
          <p:nvPr/>
        </p:nvSpPr>
        <p:spPr>
          <a:xfrm>
            <a:off x="5883817" y="3447834"/>
            <a:ext cx="396240" cy="256682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9" name="표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634106"/>
              </p:ext>
            </p:extLst>
          </p:nvPr>
        </p:nvGraphicFramePr>
        <p:xfrm>
          <a:off x="6375655" y="2948615"/>
          <a:ext cx="5727262" cy="3235141"/>
        </p:xfrm>
        <a:graphic>
          <a:graphicData uri="http://schemas.openxmlformats.org/drawingml/2006/table">
            <a:tbl>
              <a:tblPr/>
              <a:tblGrid>
                <a:gridCol w="56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Month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07:45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08:45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09:45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10:45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11:45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12:45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13:45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14:45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15:45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16:45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3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4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5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6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7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altLang="ko-KR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70" name="그룹 69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71" name="직사각형 70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72" name="그룹 71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73" name="직사각형 72"/>
              <p:cNvSpPr/>
              <p:nvPr/>
            </p:nvSpPr>
            <p:spPr>
              <a:xfrm>
                <a:off x="-264327" y="3929837"/>
                <a:ext cx="1225652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Reschedule of GEMS observation since 1 FEB 2024</a:t>
                </a: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6993481" y="2569781"/>
            <a:ext cx="5209096" cy="3620429"/>
            <a:chOff x="6993481" y="2563327"/>
            <a:chExt cx="5209096" cy="3620429"/>
          </a:xfrm>
        </p:grpSpPr>
        <p:sp>
          <p:nvSpPr>
            <p:cNvPr id="7" name="직사각형 6"/>
            <p:cNvSpPr/>
            <p:nvPr/>
          </p:nvSpPr>
          <p:spPr>
            <a:xfrm>
              <a:off x="7459286" y="3475037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7459286" y="5962650"/>
              <a:ext cx="364582" cy="2012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6993481" y="4525510"/>
              <a:ext cx="364582" cy="114259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10755602" y="3215957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10755602" y="5939413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947796" y="3215957"/>
              <a:ext cx="342153" cy="775018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947796" y="5668110"/>
              <a:ext cx="342153" cy="495776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8427269" y="5931181"/>
              <a:ext cx="342153" cy="252575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427268" y="3215957"/>
              <a:ext cx="342153" cy="497205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8897133" y="4243834"/>
              <a:ext cx="342153" cy="1194942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0246170" y="2687780"/>
              <a:ext cx="364582" cy="15780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9377002" y="2687780"/>
              <a:ext cx="364582" cy="1578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11115339" y="2687780"/>
              <a:ext cx="342153" cy="157808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20081" y="2590407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599090" y="256332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432053" y="2632352"/>
              <a:ext cx="7705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</a:t>
              </a:r>
              <a:endParaRPr lang="ko-KR" altLang="en-US" sz="12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9367477" y="3215957"/>
              <a:ext cx="342153" cy="2947929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B3FE9B61-8B6E-02B9-E5BE-D91760F833BD}"/>
              </a:ext>
            </a:extLst>
          </p:cNvPr>
          <p:cNvSpPr/>
          <p:nvPr/>
        </p:nvSpPr>
        <p:spPr>
          <a:xfrm>
            <a:off x="35719" y="2905364"/>
            <a:ext cx="5801170" cy="3663602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FB7B6-60CC-51C5-B9E5-73114CF51B93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</a:t>
            </a:r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GEMS 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676614" y="3222411"/>
            <a:ext cx="4126703" cy="2967799"/>
            <a:chOff x="6993481" y="3215957"/>
            <a:chExt cx="4126703" cy="2967799"/>
          </a:xfrm>
        </p:grpSpPr>
        <p:sp>
          <p:nvSpPr>
            <p:cNvPr id="52" name="직사각형 51"/>
            <p:cNvSpPr/>
            <p:nvPr/>
          </p:nvSpPr>
          <p:spPr>
            <a:xfrm>
              <a:off x="7459286" y="3475037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7459286" y="5962650"/>
              <a:ext cx="364582" cy="2012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6993481" y="4525510"/>
              <a:ext cx="364582" cy="114259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10755602" y="3215957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10755602" y="5939413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7947796" y="3215957"/>
              <a:ext cx="342153" cy="775018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7947796" y="5668110"/>
              <a:ext cx="342153" cy="495776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8427269" y="5931181"/>
              <a:ext cx="342153" cy="252575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8427268" y="3215957"/>
              <a:ext cx="342153" cy="497205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8897133" y="4243834"/>
              <a:ext cx="342153" cy="1194942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9367477" y="3215957"/>
              <a:ext cx="342153" cy="2947929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57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2"/>
            </p:par>
          </p:childTnLst>
        </p:cTn>
      </p:par>
    </p:tnLst>
    <p:bldLst>
      <p:bldP spid="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6FB7B6-60CC-51C5-B9E5-73114CF51B93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7" name="직사각형 6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1262204" y="972084"/>
              <a:ext cx="9514215" cy="525879"/>
              <a:chOff x="-264328" y="3882027"/>
              <a:chExt cx="12256522" cy="525879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Operation success rates</a:t>
                </a:r>
              </a:p>
            </p:txBody>
          </p:sp>
        </p:grpSp>
      </p:grpSp>
      <p:sp>
        <p:nvSpPr>
          <p:cNvPr id="11" name="직사각형 10"/>
          <p:cNvSpPr/>
          <p:nvPr/>
        </p:nvSpPr>
        <p:spPr>
          <a:xfrm>
            <a:off x="1104123" y="1564682"/>
            <a:ext cx="464122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Operation success rates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27019" y="1875665"/>
            <a:ext cx="9845285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Nearly 100% for production/distribution &amp; 98.9% for receiving GEMS data in 2024</a:t>
            </a:r>
          </a:p>
        </p:txBody>
      </p:sp>
      <p:sp>
        <p:nvSpPr>
          <p:cNvPr id="14" name="타원 13"/>
          <p:cNvSpPr/>
          <p:nvPr/>
        </p:nvSpPr>
        <p:spPr>
          <a:xfrm>
            <a:off x="1167611" y="2800437"/>
            <a:ext cx="717591" cy="3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 latinLnBrk="1"/>
            <a:r>
              <a:rPr lang="en-US" altLang="ko-KR" sz="16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Jan.</a:t>
            </a:r>
            <a:endParaRPr lang="ko-KR" altLang="en-US" sz="1600" b="1" kern="0" spc="-11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Arial" panose="020B0604020202020204" pitchFamily="34" charset="0"/>
              <a:ea typeface="고양덕양 B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855201"/>
              </p:ext>
            </p:extLst>
          </p:nvPr>
        </p:nvGraphicFramePr>
        <p:xfrm>
          <a:off x="2061124" y="3394528"/>
          <a:ext cx="8627003" cy="41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5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Plan/Real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Success rate(%)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타원 15"/>
          <p:cNvSpPr/>
          <p:nvPr/>
        </p:nvSpPr>
        <p:spPr>
          <a:xfrm>
            <a:off x="1167611" y="3447389"/>
            <a:ext cx="717591" cy="3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 latinLnBrk="1"/>
            <a:r>
              <a:rPr lang="en-US" altLang="ko-KR" sz="16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Feb.</a:t>
            </a:r>
            <a:endParaRPr lang="ko-KR" altLang="en-US" sz="1600" b="1" kern="0" spc="-11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Arial" panose="020B0604020202020204" pitchFamily="34" charset="0"/>
              <a:ea typeface="고양덕양 B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912271"/>
              </p:ext>
            </p:extLst>
          </p:nvPr>
        </p:nvGraphicFramePr>
        <p:xfrm>
          <a:off x="2061124" y="4035927"/>
          <a:ext cx="8627003" cy="41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5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Plan/Real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248/248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248/246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248/246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248/246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248/248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248/248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Success rate(%)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타원 17"/>
          <p:cNvSpPr/>
          <p:nvPr/>
        </p:nvSpPr>
        <p:spPr>
          <a:xfrm>
            <a:off x="1167611" y="4094341"/>
            <a:ext cx="717591" cy="3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 latinLnBrk="1"/>
            <a:r>
              <a:rPr lang="en-US" altLang="ko-KR" sz="16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Mar.</a:t>
            </a:r>
            <a:endParaRPr lang="ko-KR" altLang="en-US" sz="1600" b="1" kern="0" spc="-11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Arial" panose="020B0604020202020204" pitchFamily="34" charset="0"/>
              <a:ea typeface="고양덕양 B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653652"/>
              </p:ext>
            </p:extLst>
          </p:nvPr>
        </p:nvGraphicFramePr>
        <p:xfrm>
          <a:off x="2061124" y="4677326"/>
          <a:ext cx="8627003" cy="41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5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Plan/Real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300/300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300/297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300/297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300/297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300/300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300/300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Success rate(%)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타원 19"/>
          <p:cNvSpPr/>
          <p:nvPr/>
        </p:nvSpPr>
        <p:spPr>
          <a:xfrm>
            <a:off x="1167611" y="4741293"/>
            <a:ext cx="717591" cy="3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 latinLnBrk="1"/>
            <a:r>
              <a:rPr lang="en-US" altLang="ko-KR" sz="16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Apr.</a:t>
            </a:r>
            <a:endParaRPr lang="ko-KR" altLang="en-US" sz="1600" b="1" kern="0" spc="-11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Arial" panose="020B0604020202020204" pitchFamily="34" charset="0"/>
              <a:ea typeface="고양덕양 B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63552"/>
              </p:ext>
            </p:extLst>
          </p:nvPr>
        </p:nvGraphicFramePr>
        <p:xfrm>
          <a:off x="2061124" y="5318725"/>
          <a:ext cx="8627003" cy="41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5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Plan/Real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310/310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310/305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310/305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310/305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310/310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310/310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Success rate(%)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98.4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98.4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98.4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타원 21"/>
          <p:cNvSpPr/>
          <p:nvPr/>
        </p:nvSpPr>
        <p:spPr>
          <a:xfrm>
            <a:off x="1167611" y="5388245"/>
            <a:ext cx="717591" cy="36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 latinLnBrk="1"/>
            <a:r>
              <a:rPr lang="en-US" altLang="ko-KR" sz="16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May</a:t>
            </a:r>
            <a:endParaRPr lang="ko-KR" altLang="en-US" sz="1600" b="1" kern="0" spc="-11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Arial" panose="020B0604020202020204" pitchFamily="34" charset="0"/>
              <a:ea typeface="고양덕양 B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987368"/>
              </p:ext>
            </p:extLst>
          </p:nvPr>
        </p:nvGraphicFramePr>
        <p:xfrm>
          <a:off x="2061124" y="5960123"/>
          <a:ext cx="8627003" cy="414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04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Plan/Real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1317/1317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1317/1303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1317/1303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1317/1303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1317/1317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spc="-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27657/27657</a:t>
                      </a:r>
                      <a:endParaRPr lang="ko-KR" altLang="en-US" sz="1200" spc="-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5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Success rate(%)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98.9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98.9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98.9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타원 24"/>
          <p:cNvSpPr/>
          <p:nvPr/>
        </p:nvSpPr>
        <p:spPr>
          <a:xfrm>
            <a:off x="1167611" y="6035197"/>
            <a:ext cx="717591" cy="360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 latinLnBrk="1"/>
            <a:r>
              <a:rPr lang="en-US" altLang="ko-KR" sz="1600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AVG.</a:t>
            </a:r>
            <a:endParaRPr lang="ko-KR" altLang="en-US" sz="1600" b="1" kern="0" spc="-119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Arial" panose="020B0604020202020204" pitchFamily="34" charset="0"/>
              <a:ea typeface="고양덕양 B" pitchFamily="2" charset="-127"/>
              <a:cs typeface="Arial" panose="020B0604020202020204" pitchFamily="34" charset="0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54301"/>
              </p:ext>
            </p:extLst>
          </p:nvPr>
        </p:nvGraphicFramePr>
        <p:xfrm>
          <a:off x="2061123" y="2385805"/>
          <a:ext cx="8627003" cy="229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5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Category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Earth Obs.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Receiving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L1A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L1B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L1C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아메리카노L" panose="02020600000000000000" pitchFamily="18" charset="-127"/>
                          <a:ea typeface="a아메리카노L" panose="02020600000000000000" pitchFamily="18" charset="-127"/>
                        </a:rPr>
                        <a:t>L2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아메리카노L" panose="02020600000000000000" pitchFamily="18" charset="-127"/>
                        <a:ea typeface="a아메리카노L" panose="02020600000000000000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42356"/>
              </p:ext>
            </p:extLst>
          </p:nvPr>
        </p:nvGraphicFramePr>
        <p:xfrm>
          <a:off x="2061124" y="2753129"/>
          <a:ext cx="8627003" cy="412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24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95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Plan/Real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232/232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Success rate(%)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99.6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아메리카노L" panose="02020600000000000000" pitchFamily="18" charset="-127"/>
                          <a:cs typeface="Arial" panose="020B0604020202020204" pitchFamily="34" charset="0"/>
                        </a:rPr>
                        <a:t>100.0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아메리카노L" panose="02020600000000000000" pitchFamily="18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0D48F9-EE0F-9EBF-C8E5-B20BA85A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94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8" name="직사각형 7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262204" y="996738"/>
              <a:ext cx="9514215" cy="501225"/>
              <a:chOff x="-264328" y="3906681"/>
              <a:chExt cx="12256522" cy="501225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Data distribution</a:t>
                </a:r>
              </a:p>
            </p:txBody>
          </p:sp>
        </p:grpSp>
      </p:grpSp>
      <p:sp>
        <p:nvSpPr>
          <p:cNvPr id="3" name="모서리가 둥근 직사각형 2"/>
          <p:cNvSpPr/>
          <p:nvPr/>
        </p:nvSpPr>
        <p:spPr>
          <a:xfrm>
            <a:off x="1219274" y="1726363"/>
            <a:ext cx="5074642" cy="3842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1265932" y="1712260"/>
            <a:ext cx="726349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Download from the ESC website (nesc.nier.go.kr)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335687" y="2147722"/>
            <a:ext cx="5694841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Anyone can download GEMS data without logging in</a:t>
            </a:r>
          </a:p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Up to 20 GB and 40 files </a:t>
            </a: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219274" y="4356338"/>
            <a:ext cx="5074642" cy="3842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265932" y="4342235"/>
            <a:ext cx="497959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SFTP service (A written application form required) </a:t>
            </a:r>
            <a:r>
              <a:rPr lang="ko-KR" altLang="en-US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　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335687" y="4777697"/>
            <a:ext cx="495822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An account is issued for the user’s public IP address, which is allowed to pass through the ESC’s Web Application Firewall (WAF)</a:t>
            </a:r>
          </a:p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Log in to the SFTP server using the account and download data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991" t="1028" r="1144" b="843"/>
          <a:stretch/>
        </p:blipFill>
        <p:spPr>
          <a:xfrm>
            <a:off x="6726445" y="1720153"/>
            <a:ext cx="4067995" cy="2443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16" y="2944774"/>
            <a:ext cx="3282464" cy="997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659" y="4373338"/>
            <a:ext cx="1467976" cy="2021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93" y="4373338"/>
            <a:ext cx="2536247" cy="20217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직선 연결선 20"/>
          <p:cNvCxnSpPr/>
          <p:nvPr/>
        </p:nvCxnSpPr>
        <p:spPr>
          <a:xfrm>
            <a:off x="1219274" y="4252823"/>
            <a:ext cx="965863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21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모서리가 둥근 직사각형 20"/>
          <p:cNvSpPr/>
          <p:nvPr/>
        </p:nvSpPr>
        <p:spPr>
          <a:xfrm>
            <a:off x="1219274" y="1726363"/>
            <a:ext cx="5074642" cy="3842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8" name="직사각형 7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1262204" y="996738"/>
              <a:ext cx="9514215" cy="501225"/>
              <a:chOff x="-264328" y="3906681"/>
              <a:chExt cx="12256522" cy="501225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Data distribution</a:t>
                </a:r>
              </a:p>
            </p:txBody>
          </p:sp>
        </p:grpSp>
      </p:grpSp>
      <p:sp>
        <p:nvSpPr>
          <p:cNvPr id="13" name="직사각형 12"/>
          <p:cNvSpPr/>
          <p:nvPr/>
        </p:nvSpPr>
        <p:spPr>
          <a:xfrm>
            <a:off x="1265932" y="1712260"/>
            <a:ext cx="726349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Open-API (JUN 2023 - present)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335687" y="2147722"/>
            <a:ext cx="786869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The Open-API service requires a user key</a:t>
            </a:r>
          </a:p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Go to Open-API Key Issuance and request a key</a:t>
            </a:r>
          </a:p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Once your request is complete, your key code will be sent to you via email</a:t>
            </a:r>
          </a:p>
          <a:p>
            <a:pPr marL="285750" indent="-28575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You can use the key to create a URL for data download at the Create Open-API URL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41" y="3407229"/>
            <a:ext cx="4613694" cy="3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58" y="3405252"/>
            <a:ext cx="4395427" cy="32974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530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그룹 123"/>
          <p:cNvGrpSpPr/>
          <p:nvPr/>
        </p:nvGrpSpPr>
        <p:grpSpPr>
          <a:xfrm>
            <a:off x="810488" y="2574911"/>
            <a:ext cx="4211437" cy="3650476"/>
            <a:chOff x="810488" y="2721263"/>
            <a:chExt cx="4211437" cy="3650476"/>
          </a:xfrm>
        </p:grpSpPr>
        <p:grpSp>
          <p:nvGrpSpPr>
            <p:cNvPr id="121" name="그룹 120"/>
            <p:cNvGrpSpPr/>
            <p:nvPr/>
          </p:nvGrpSpPr>
          <p:grpSpPr>
            <a:xfrm>
              <a:off x="810488" y="2721263"/>
              <a:ext cx="4211437" cy="3650476"/>
              <a:chOff x="1045486" y="2721263"/>
              <a:chExt cx="4211437" cy="3650476"/>
            </a:xfrm>
          </p:grpSpPr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2"/>
              <a:srcRect l="29059" t="13671" r="27032" b="14351"/>
              <a:stretch/>
            </p:blipFill>
            <p:spPr>
              <a:xfrm>
                <a:off x="1838549" y="3221034"/>
                <a:ext cx="3081132" cy="3150705"/>
              </a:xfrm>
              <a:prstGeom prst="rect">
                <a:avLst/>
              </a:prstGeom>
            </p:spPr>
          </p:pic>
          <p:sp>
            <p:nvSpPr>
              <p:cNvPr id="76" name="직사각형 75"/>
              <p:cNvSpPr/>
              <p:nvPr/>
            </p:nvSpPr>
            <p:spPr>
              <a:xfrm>
                <a:off x="1045486" y="5881278"/>
                <a:ext cx="1729454" cy="372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</a:pPr>
                <a:r>
                  <a:rPr lang="en-US" altLang="ko-KR" sz="1400" b="1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SFTP</a:t>
                </a:r>
                <a:endParaRPr lang="en-US" altLang="ko-KR" sz="1400" b="1" dirty="0">
                  <a:solidFill>
                    <a:srgbClr val="FF0000"/>
                  </a:solidFill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979008" y="2721263"/>
                <a:ext cx="1729454" cy="372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</a:pPr>
                <a:r>
                  <a:rPr lang="en-US" altLang="ko-KR" sz="1400" b="1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ESC website</a:t>
                </a:r>
                <a:endParaRPr lang="en-US" altLang="ko-KR" sz="1400" b="1" dirty="0">
                  <a:solidFill>
                    <a:srgbClr val="FF0000"/>
                  </a:solidFill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3527469" y="2849032"/>
                <a:ext cx="1729454" cy="372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3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</a:pPr>
                <a:r>
                  <a:rPr lang="en-US" altLang="ko-KR" sz="1400" b="1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OPEN-API</a:t>
                </a:r>
                <a:endParaRPr lang="en-US" altLang="ko-KR" sz="1400" b="1" dirty="0">
                  <a:solidFill>
                    <a:srgbClr val="FF0000"/>
                  </a:solidFill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115" name="직선 연결선 114"/>
              <p:cNvCxnSpPr/>
              <p:nvPr/>
            </p:nvCxnSpPr>
            <p:spPr>
              <a:xfrm flipH="1" flipV="1">
                <a:off x="3143905" y="3035237"/>
                <a:ext cx="180841" cy="192686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/>
              <p:cNvCxnSpPr/>
              <p:nvPr/>
            </p:nvCxnSpPr>
            <p:spPr>
              <a:xfrm flipV="1">
                <a:off x="3844819" y="3118012"/>
                <a:ext cx="134503" cy="179677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직선 연결선 121"/>
            <p:cNvCxnSpPr/>
            <p:nvPr/>
          </p:nvCxnSpPr>
          <p:spPr>
            <a:xfrm flipV="1">
              <a:off x="1924905" y="5946809"/>
              <a:ext cx="213622" cy="9378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그룹 124"/>
          <p:cNvGrpSpPr/>
          <p:nvPr/>
        </p:nvGrpSpPr>
        <p:grpSpPr>
          <a:xfrm>
            <a:off x="5931936" y="2675794"/>
            <a:ext cx="5995795" cy="3530726"/>
            <a:chOff x="5931936" y="2822146"/>
            <a:chExt cx="5995795" cy="3530726"/>
          </a:xfrm>
        </p:grpSpPr>
        <p:pic>
          <p:nvPicPr>
            <p:cNvPr id="67" name="그림 66"/>
            <p:cNvPicPr>
              <a:picLocks noChangeAspect="1"/>
            </p:cNvPicPr>
            <p:nvPr/>
          </p:nvPicPr>
          <p:blipFill rotWithShape="1">
            <a:blip r:embed="rId3"/>
            <a:srcRect l="27290" t="16395" r="27951" b="19120"/>
            <a:stretch/>
          </p:blipFill>
          <p:spPr>
            <a:xfrm>
              <a:off x="7289033" y="3239900"/>
              <a:ext cx="3463729" cy="3112972"/>
            </a:xfrm>
            <a:prstGeom prst="rect">
              <a:avLst/>
            </a:prstGeom>
          </p:spPr>
        </p:pic>
        <p:sp>
          <p:nvSpPr>
            <p:cNvPr id="39" name="직사각형 38"/>
            <p:cNvSpPr/>
            <p:nvPr/>
          </p:nvSpPr>
          <p:spPr>
            <a:xfrm>
              <a:off x="6254960" y="4858114"/>
              <a:ext cx="1729454" cy="326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China</a:t>
              </a: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10198277" y="4771715"/>
              <a:ext cx="1729454" cy="35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S. Korea</a:t>
              </a:r>
              <a:endPara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931936" y="3711958"/>
              <a:ext cx="1729454" cy="372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Belgium</a:t>
              </a: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047027" y="3108045"/>
              <a:ext cx="1729454" cy="35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Japan</a:t>
              </a: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6409355" y="5713551"/>
              <a:ext cx="1729454" cy="35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United States</a:t>
              </a: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6682495" y="2854127"/>
              <a:ext cx="1729454" cy="34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Taiwan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7880526" y="2822146"/>
              <a:ext cx="1729454" cy="35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Others</a:t>
              </a: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10457430" y="4961492"/>
              <a:ext cx="20028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7173942" y="3918741"/>
              <a:ext cx="20028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7206776" y="3377656"/>
              <a:ext cx="200282" cy="12358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7832686" y="3158349"/>
              <a:ext cx="145871" cy="14349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 flipV="1">
              <a:off x="8745253" y="3142184"/>
              <a:ext cx="0" cy="21527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7402401" y="5063663"/>
              <a:ext cx="20028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>
              <a:off x="7395506" y="4563927"/>
              <a:ext cx="20028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직사각형 69"/>
            <p:cNvSpPr/>
            <p:nvPr/>
          </p:nvSpPr>
          <p:spPr>
            <a:xfrm>
              <a:off x="6117712" y="4369048"/>
              <a:ext cx="1729454" cy="372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Germany</a:t>
              </a:r>
            </a:p>
          </p:txBody>
        </p:sp>
        <p:cxnSp>
          <p:nvCxnSpPr>
            <p:cNvPr id="69" name="직선 연결선 68"/>
            <p:cNvCxnSpPr/>
            <p:nvPr/>
          </p:nvCxnSpPr>
          <p:spPr>
            <a:xfrm>
              <a:off x="7905698" y="5918963"/>
              <a:ext cx="20028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모서리가 둥근 직사각형 119"/>
          <p:cNvSpPr/>
          <p:nvPr/>
        </p:nvSpPr>
        <p:spPr>
          <a:xfrm>
            <a:off x="2231404" y="6264093"/>
            <a:ext cx="7666495" cy="3842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7" name="직사각형 6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1262204" y="996738"/>
              <a:ext cx="9514215" cy="501225"/>
              <a:chOff x="-264328" y="3906681"/>
              <a:chExt cx="12256522" cy="501225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Data distribution</a:t>
                </a:r>
              </a:p>
            </p:txBody>
          </p:sp>
        </p:grpSp>
      </p:grpSp>
      <p:sp>
        <p:nvSpPr>
          <p:cNvPr id="11" name="직사각형 10"/>
          <p:cNvSpPr/>
          <p:nvPr/>
        </p:nvSpPr>
        <p:spPr>
          <a:xfrm>
            <a:off x="1104123" y="1564682"/>
            <a:ext cx="8859027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Average number of downloads for each method and country (JAN 2023 – JUN 2024) 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286834" y="6265962"/>
            <a:ext cx="752038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Total #: 5,254,431 including 98% of </a:t>
            </a:r>
            <a:r>
              <a:rPr lang="en-US" altLang="ko-KR" sz="1400" b="1" dirty="0" err="1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NetCDF</a:t>
            </a: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and 2 % of image files (&gt; 40 countries)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2152687" y="2107953"/>
            <a:ext cx="2070919" cy="398317"/>
            <a:chOff x="2152687" y="2255467"/>
            <a:chExt cx="2070919" cy="398317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2231404" y="2269570"/>
              <a:ext cx="1913485" cy="3842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2152687" y="2255467"/>
              <a:ext cx="2070919" cy="379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6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Download method</a:t>
              </a: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7905698" y="2107953"/>
            <a:ext cx="2070919" cy="412421"/>
            <a:chOff x="2152687" y="2255467"/>
            <a:chExt cx="2070919" cy="412421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2231404" y="2269570"/>
              <a:ext cx="1913485" cy="3842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2152687" y="2255467"/>
              <a:ext cx="2070919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6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Top 7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50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329441" y="2416783"/>
            <a:ext cx="6466609" cy="4003895"/>
            <a:chOff x="329441" y="2393267"/>
            <a:chExt cx="6552322" cy="3835005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2"/>
            <a:srcRect t="8804"/>
            <a:stretch/>
          </p:blipFill>
          <p:spPr>
            <a:xfrm>
              <a:off x="329441" y="2393267"/>
              <a:ext cx="6552322" cy="3835005"/>
            </a:xfrm>
            <a:prstGeom prst="rect">
              <a:avLst/>
            </a:prstGeom>
          </p:spPr>
        </p:pic>
        <p:sp>
          <p:nvSpPr>
            <p:cNvPr id="31" name="직사각형 30"/>
            <p:cNvSpPr/>
            <p:nvPr/>
          </p:nvSpPr>
          <p:spPr>
            <a:xfrm>
              <a:off x="5477774" y="2743200"/>
              <a:ext cx="1131216" cy="215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7" name="직사각형 6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1262204" y="996738"/>
              <a:ext cx="9514215" cy="501225"/>
              <a:chOff x="-264328" y="3906681"/>
              <a:chExt cx="12256522" cy="501225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Data distribution</a:t>
                </a:r>
              </a:p>
            </p:txBody>
          </p:sp>
        </p:grpSp>
      </p:grpSp>
      <p:sp>
        <p:nvSpPr>
          <p:cNvPr id="11" name="직사각형 10"/>
          <p:cNvSpPr/>
          <p:nvPr/>
        </p:nvSpPr>
        <p:spPr>
          <a:xfrm>
            <a:off x="1104123" y="1564682"/>
            <a:ext cx="8859027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Average search number for each species (JAN 2023 – JUN 2024)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5181681" y="2262895"/>
            <a:ext cx="1532417" cy="307777"/>
            <a:chOff x="5181681" y="2262895"/>
            <a:chExt cx="1532417" cy="307777"/>
          </a:xfrm>
        </p:grpSpPr>
        <p:sp>
          <p:nvSpPr>
            <p:cNvPr id="27" name="직사각형 26"/>
            <p:cNvSpPr/>
            <p:nvPr/>
          </p:nvSpPr>
          <p:spPr>
            <a:xfrm>
              <a:off x="5181681" y="2334832"/>
              <a:ext cx="163902" cy="16390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345583" y="2262895"/>
              <a:ext cx="582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2023</a:t>
              </a:r>
              <a:endParaRPr lang="ko-KR" altLang="en-US" sz="1400" dirty="0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5967985" y="2334832"/>
              <a:ext cx="163902" cy="1639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6131887" y="2262895"/>
              <a:ext cx="582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2024</a:t>
              </a:r>
              <a:endParaRPr lang="ko-KR" altLang="en-US" sz="1400" dirty="0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947760" y="2108477"/>
            <a:ext cx="10939440" cy="3886882"/>
            <a:chOff x="947760" y="2108477"/>
            <a:chExt cx="10939440" cy="3886882"/>
          </a:xfrm>
        </p:grpSpPr>
        <p:sp>
          <p:nvSpPr>
            <p:cNvPr id="14" name="직사각형 13"/>
            <p:cNvSpPr/>
            <p:nvPr/>
          </p:nvSpPr>
          <p:spPr>
            <a:xfrm>
              <a:off x="947760" y="5067300"/>
              <a:ext cx="5681639" cy="48329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 latinLnBrk="1"/>
              <a:endParaRPr lang="ko-KR" altLang="en-US" b="1" kern="0" spc="-119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고양덕양 B" pitchFamily="2" charset="-127"/>
                <a:ea typeface="고양덕양 B" pitchFamily="2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 flipV="1">
              <a:off x="6621780" y="2119313"/>
              <a:ext cx="350520" cy="297084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6637020" y="5547360"/>
              <a:ext cx="368618" cy="9620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그룹 33"/>
            <p:cNvGrpSpPr/>
            <p:nvPr/>
          </p:nvGrpSpPr>
          <p:grpSpPr>
            <a:xfrm>
              <a:off x="6959953" y="2108477"/>
              <a:ext cx="4927247" cy="3886882"/>
              <a:chOff x="6959953" y="2108477"/>
              <a:chExt cx="4927247" cy="3886882"/>
            </a:xfrm>
          </p:grpSpPr>
          <p:grpSp>
            <p:nvGrpSpPr>
              <p:cNvPr id="23" name="그룹 22"/>
              <p:cNvGrpSpPr/>
              <p:nvPr/>
            </p:nvGrpSpPr>
            <p:grpSpPr>
              <a:xfrm>
                <a:off x="6959953" y="2108477"/>
                <a:ext cx="4927247" cy="3886882"/>
                <a:chOff x="7392565" y="2643571"/>
                <a:chExt cx="4497014" cy="3144754"/>
              </a:xfrm>
            </p:grpSpPr>
            <p:pic>
              <p:nvPicPr>
                <p:cNvPr id="19" name="그림 1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0030"/>
                <a:stretch/>
              </p:blipFill>
              <p:spPr>
                <a:xfrm>
                  <a:off x="7392565" y="2665668"/>
                  <a:ext cx="4497014" cy="3122657"/>
                </a:xfrm>
                <a:prstGeom prst="rect">
                  <a:avLst/>
                </a:prstGeom>
              </p:spPr>
            </p:pic>
            <p:sp>
              <p:nvSpPr>
                <p:cNvPr id="22" name="직사각형 21"/>
                <p:cNvSpPr/>
                <p:nvPr/>
              </p:nvSpPr>
              <p:spPr>
                <a:xfrm>
                  <a:off x="7413876" y="2643571"/>
                  <a:ext cx="4466426" cy="2853595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fontAlgn="base" latinLnBrk="1"/>
                  <a:endParaRPr lang="ko-KR" altLang="en-US" b="1" kern="0" spc="-119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고양덕양 B" pitchFamily="2" charset="-127"/>
                    <a:ea typeface="고양덕양 B" pitchFamily="2" charset="-127"/>
                  </a:endParaRPr>
                </a:p>
              </p:txBody>
            </p:sp>
          </p:grpSp>
          <p:sp>
            <p:nvSpPr>
              <p:cNvPr id="33" name="직사각형 32"/>
              <p:cNvSpPr/>
              <p:nvPr/>
            </p:nvSpPr>
            <p:spPr>
              <a:xfrm>
                <a:off x="10869283" y="2416783"/>
                <a:ext cx="871268" cy="2070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578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041410" y="2571750"/>
            <a:ext cx="5962312" cy="3933119"/>
            <a:chOff x="6041410" y="2571750"/>
            <a:chExt cx="5962312" cy="393311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/>
            <a:srcRect t="8629"/>
            <a:stretch/>
          </p:blipFill>
          <p:spPr>
            <a:xfrm>
              <a:off x="6041410" y="2571750"/>
              <a:ext cx="5962312" cy="3933119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10753725" y="2857500"/>
              <a:ext cx="101917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7" name="직사각형 6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1262204" y="996738"/>
              <a:ext cx="9514215" cy="501225"/>
              <a:chOff x="-264328" y="3906681"/>
              <a:chExt cx="12256522" cy="501225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-264328" y="3929837"/>
                <a:ext cx="122558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Data distribution</a:t>
                </a:r>
              </a:p>
            </p:txBody>
          </p:sp>
        </p:grpSp>
      </p:grpSp>
      <p:sp>
        <p:nvSpPr>
          <p:cNvPr id="11" name="직사각형 10"/>
          <p:cNvSpPr/>
          <p:nvPr/>
        </p:nvSpPr>
        <p:spPr>
          <a:xfrm>
            <a:off x="1104123" y="1564682"/>
            <a:ext cx="8859027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Average number of downloads for each species (JAN 2023 – JUN 2024) 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0394926" y="2416783"/>
            <a:ext cx="1532417" cy="307777"/>
            <a:chOff x="5181681" y="2262895"/>
            <a:chExt cx="1532417" cy="307777"/>
          </a:xfrm>
        </p:grpSpPr>
        <p:sp>
          <p:nvSpPr>
            <p:cNvPr id="15" name="직사각형 14"/>
            <p:cNvSpPr/>
            <p:nvPr/>
          </p:nvSpPr>
          <p:spPr>
            <a:xfrm>
              <a:off x="5181681" y="2334832"/>
              <a:ext cx="163902" cy="16390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345583" y="2262895"/>
              <a:ext cx="582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2023</a:t>
              </a:r>
              <a:endParaRPr lang="ko-KR" altLang="en-US" sz="1400" dirty="0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967985" y="2334832"/>
              <a:ext cx="163902" cy="1639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131887" y="2262895"/>
              <a:ext cx="5822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2024</a:t>
              </a:r>
              <a:endParaRPr lang="ko-KR" altLang="en-US" sz="1400"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31578" y="2562225"/>
            <a:ext cx="5962312" cy="3942644"/>
            <a:chOff x="131578" y="2562225"/>
            <a:chExt cx="5962312" cy="3942644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/>
            <a:srcRect t="8408"/>
            <a:stretch/>
          </p:blipFill>
          <p:spPr>
            <a:xfrm>
              <a:off x="131578" y="2562225"/>
              <a:ext cx="5962312" cy="394264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4825042" y="2852737"/>
              <a:ext cx="101917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2152687" y="2254305"/>
            <a:ext cx="2070919" cy="398317"/>
            <a:chOff x="2152687" y="2255467"/>
            <a:chExt cx="2070919" cy="398317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2231404" y="2269570"/>
              <a:ext cx="1913485" cy="3842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152687" y="2255467"/>
              <a:ext cx="2070919" cy="379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6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Image downloads</a:t>
              </a: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7905698" y="2254305"/>
            <a:ext cx="2070919" cy="412421"/>
            <a:chOff x="2152687" y="2255467"/>
            <a:chExt cx="2070919" cy="412421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2231404" y="2269570"/>
              <a:ext cx="1913485" cy="3842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2152687" y="2255467"/>
              <a:ext cx="2070919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30000"/>
                </a:lnSpc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US" altLang="ko-KR" sz="16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Data downloads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138230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8991">
              <a:srgbClr val="1578AF"/>
            </a:gs>
            <a:gs pos="42000">
              <a:srgbClr val="2090AE"/>
            </a:gs>
          </a:gsLst>
          <a:lin ang="8400000" scaled="0"/>
        </a:gradFill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base" latinLnBrk="1">
          <a:defRPr b="1" kern="0" spc="-119" dirty="0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bg1"/>
            </a:solidFill>
            <a:latin typeface="고양덕양 B" pitchFamily="2" charset="-127"/>
            <a:ea typeface="고양덕양 B" pitchFamily="2" charset="-12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8991">
              <a:srgbClr val="1578AF"/>
            </a:gs>
            <a:gs pos="42000">
              <a:srgbClr val="2090AE"/>
            </a:gs>
          </a:gsLst>
          <a:lin ang="8400000" scaled="0"/>
        </a:gradFill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base" latinLnBrk="1">
          <a:defRPr b="1" kern="0" spc="-119" dirty="0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bg1"/>
            </a:solidFill>
            <a:latin typeface="고양덕양 B" pitchFamily="2" charset="-127"/>
            <a:ea typeface="고양덕양 B" pitchFamily="2" charset="-12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113994</TotalTime>
  <Words>1809</Words>
  <Application>Microsoft Macintosh PowerPoint</Application>
  <PresentationFormat>Widescreen</PresentationFormat>
  <Paragraphs>748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맑은 고딕</vt:lpstr>
      <vt:lpstr>Arial</vt:lpstr>
      <vt:lpstr>Arial</vt:lpstr>
      <vt:lpstr>a아메리카노L</vt:lpstr>
      <vt:lpstr>Calibri</vt:lpstr>
      <vt:lpstr>Cambria Math</vt:lpstr>
      <vt:lpstr>Gill Sans MT</vt:lpstr>
      <vt:lpstr>Times New Roman</vt:lpstr>
      <vt:lpstr>Wingdings</vt:lpstr>
      <vt:lpstr>고양덕양 B</vt:lpstr>
      <vt:lpstr>청소년서체</vt:lpstr>
      <vt:lpstr>디자인 사용자 지정</vt:lpstr>
      <vt:lpstr>1_디자인 사용자 지정</vt:lpstr>
      <vt:lpstr>2_디자인 사용자 지정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Lynn Kennedy</cp:lastModifiedBy>
  <cp:revision>1774</cp:revision>
  <cp:lastPrinted>2024-08-24T06:59:14Z</cp:lastPrinted>
  <dcterms:created xsi:type="dcterms:W3CDTF">2016-09-29T04:17:56Z</dcterms:created>
  <dcterms:modified xsi:type="dcterms:W3CDTF">2024-08-29T18:23:37Z</dcterms:modified>
</cp:coreProperties>
</file>